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handoutMasterIdLst>
    <p:handoutMasterId r:id="rId24"/>
  </p:handoutMasterIdLst>
  <p:sldIdLst>
    <p:sldId id="256" r:id="rId2"/>
    <p:sldId id="276" r:id="rId3"/>
    <p:sldId id="310" r:id="rId4"/>
    <p:sldId id="287" r:id="rId5"/>
    <p:sldId id="309" r:id="rId6"/>
    <p:sldId id="290" r:id="rId7"/>
    <p:sldId id="312" r:id="rId8"/>
    <p:sldId id="296" r:id="rId9"/>
    <p:sldId id="297" r:id="rId10"/>
    <p:sldId id="298" r:id="rId11"/>
    <p:sldId id="289" r:id="rId12"/>
    <p:sldId id="321" r:id="rId13"/>
    <p:sldId id="316" r:id="rId14"/>
    <p:sldId id="319" r:id="rId15"/>
    <p:sldId id="317" r:id="rId16"/>
    <p:sldId id="301" r:id="rId17"/>
    <p:sldId id="320" r:id="rId18"/>
    <p:sldId id="318" r:id="rId19"/>
    <p:sldId id="303" r:id="rId20"/>
    <p:sldId id="304" r:id="rId21"/>
    <p:sldId id="286" r:id="rId22"/>
  </p:sldIdLst>
  <p:sldSz cx="9144000" cy="6858000" type="screen4x3"/>
  <p:notesSz cx="7077075" cy="895508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66" d="100"/>
          <a:sy n="66" d="100"/>
        </p:scale>
        <p:origin x="-1506" y="-16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oleObject" Target="file:///K:\Conferences%20and%20Papers\ACEEE%20Summer%20Study\2014%20Summer%20Study\charts_JR_v2.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K:\Conferences%20and%20Papers\ACEEE%20Summer%20Study\2014%20Summer%20Study\charts_JR_v2.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PPT!$C$3</c:f>
              <c:strCache>
                <c:ptCount val="1"/>
                <c:pt idx="0">
                  <c:v>Percent of Store Managers Aware</c:v>
                </c:pt>
              </c:strCache>
            </c:strRef>
          </c:tx>
          <c:invertIfNegative val="0"/>
          <c:dLbls>
            <c:dLblPos val="outEnd"/>
            <c:showLegendKey val="0"/>
            <c:showVal val="1"/>
            <c:showCatName val="0"/>
            <c:showSerName val="0"/>
            <c:showPercent val="0"/>
            <c:showBubbleSize val="0"/>
            <c:showLeaderLines val="0"/>
          </c:dLbls>
          <c:cat>
            <c:strRef>
              <c:f>PPT!$B$4:$B$7</c:f>
              <c:strCache>
                <c:ptCount val="4"/>
                <c:pt idx="0">
                  <c:v>MA (2010)</c:v>
                </c:pt>
                <c:pt idx="1">
                  <c:v>PacifiCorp (2011)</c:v>
                </c:pt>
                <c:pt idx="2">
                  <c:v>MA (2012)</c:v>
                </c:pt>
                <c:pt idx="3">
                  <c:v>DEP (2013)</c:v>
                </c:pt>
              </c:strCache>
            </c:strRef>
          </c:cat>
          <c:val>
            <c:numRef>
              <c:f>PPT!$C$4:$C$7</c:f>
              <c:numCache>
                <c:formatCode>0%</c:formatCode>
                <c:ptCount val="4"/>
                <c:pt idx="0">
                  <c:v>0.48</c:v>
                </c:pt>
                <c:pt idx="1">
                  <c:v>0.92</c:v>
                </c:pt>
                <c:pt idx="2">
                  <c:v>0.67</c:v>
                </c:pt>
                <c:pt idx="3">
                  <c:v>0.8</c:v>
                </c:pt>
              </c:numCache>
            </c:numRef>
          </c:val>
        </c:ser>
        <c:dLbls>
          <c:showLegendKey val="0"/>
          <c:showVal val="0"/>
          <c:showCatName val="0"/>
          <c:showSerName val="0"/>
          <c:showPercent val="0"/>
          <c:showBubbleSize val="0"/>
        </c:dLbls>
        <c:gapWidth val="150"/>
        <c:axId val="120264576"/>
        <c:axId val="120266112"/>
      </c:barChart>
      <c:catAx>
        <c:axId val="120264576"/>
        <c:scaling>
          <c:orientation val="minMax"/>
        </c:scaling>
        <c:delete val="0"/>
        <c:axPos val="b"/>
        <c:majorTickMark val="out"/>
        <c:minorTickMark val="none"/>
        <c:tickLblPos val="nextTo"/>
        <c:crossAx val="120266112"/>
        <c:crosses val="autoZero"/>
        <c:auto val="1"/>
        <c:lblAlgn val="ctr"/>
        <c:lblOffset val="100"/>
        <c:noMultiLvlLbl val="0"/>
      </c:catAx>
      <c:valAx>
        <c:axId val="120266112"/>
        <c:scaling>
          <c:orientation val="minMax"/>
        </c:scaling>
        <c:delete val="0"/>
        <c:axPos val="l"/>
        <c:majorGridlines/>
        <c:title>
          <c:tx>
            <c:rich>
              <a:bodyPr rot="-5400000" vert="horz"/>
              <a:lstStyle/>
              <a:p>
                <a:pPr>
                  <a:defRPr/>
                </a:pPr>
                <a:r>
                  <a:rPr lang="en-US"/>
                  <a:t>Percent of Store Managers Aware</a:t>
                </a:r>
              </a:p>
            </c:rich>
          </c:tx>
          <c:layout/>
          <c:overlay val="0"/>
        </c:title>
        <c:numFmt formatCode="0%" sourceLinked="1"/>
        <c:majorTickMark val="out"/>
        <c:minorTickMark val="none"/>
        <c:tickLblPos val="nextTo"/>
        <c:crossAx val="120264576"/>
        <c:crosses val="autoZero"/>
        <c:crossBetween val="between"/>
      </c:valAx>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invertIfNegative val="0"/>
          <c:dLbls>
            <c:showLegendKey val="0"/>
            <c:showVal val="1"/>
            <c:showCatName val="0"/>
            <c:showSerName val="0"/>
            <c:showPercent val="0"/>
            <c:showBubbleSize val="0"/>
            <c:showLeaderLines val="0"/>
          </c:dLbls>
          <c:cat>
            <c:strRef>
              <c:f>PPT!$D$20:$D$23</c:f>
              <c:strCache>
                <c:ptCount val="4"/>
                <c:pt idx="0">
                  <c:v>DEP 
(6/2012)</c:v>
                </c:pt>
                <c:pt idx="1">
                  <c:v>MA 
(8/2012)</c:v>
                </c:pt>
                <c:pt idx="2">
                  <c:v>IL 
(6/2013)</c:v>
                </c:pt>
                <c:pt idx="3">
                  <c:v>MA 
(11/2013)</c:v>
                </c:pt>
              </c:strCache>
            </c:strRef>
          </c:cat>
          <c:val>
            <c:numRef>
              <c:f>PPT!$E$20:$E$23</c:f>
              <c:numCache>
                <c:formatCode>0%</c:formatCode>
                <c:ptCount val="4"/>
                <c:pt idx="0">
                  <c:v>0.79</c:v>
                </c:pt>
                <c:pt idx="1">
                  <c:v>0.82</c:v>
                </c:pt>
                <c:pt idx="2">
                  <c:v>0.5</c:v>
                </c:pt>
                <c:pt idx="3">
                  <c:v>0.54692307692307685</c:v>
                </c:pt>
              </c:numCache>
            </c:numRef>
          </c:val>
        </c:ser>
        <c:dLbls>
          <c:showLegendKey val="0"/>
          <c:showVal val="0"/>
          <c:showCatName val="0"/>
          <c:showSerName val="0"/>
          <c:showPercent val="0"/>
          <c:showBubbleSize val="0"/>
        </c:dLbls>
        <c:gapWidth val="150"/>
        <c:axId val="120304768"/>
        <c:axId val="120306304"/>
      </c:barChart>
      <c:catAx>
        <c:axId val="120304768"/>
        <c:scaling>
          <c:orientation val="minMax"/>
        </c:scaling>
        <c:delete val="0"/>
        <c:axPos val="b"/>
        <c:majorTickMark val="out"/>
        <c:minorTickMark val="none"/>
        <c:tickLblPos val="nextTo"/>
        <c:crossAx val="120306304"/>
        <c:crosses val="autoZero"/>
        <c:auto val="1"/>
        <c:lblAlgn val="ctr"/>
        <c:lblOffset val="100"/>
        <c:noMultiLvlLbl val="0"/>
      </c:catAx>
      <c:valAx>
        <c:axId val="120306304"/>
        <c:scaling>
          <c:orientation val="minMax"/>
        </c:scaling>
        <c:delete val="0"/>
        <c:axPos val="l"/>
        <c:majorGridlines/>
        <c:title>
          <c:tx>
            <c:rich>
              <a:bodyPr rot="-5400000" vert="horz"/>
              <a:lstStyle/>
              <a:p>
                <a:pPr>
                  <a:defRPr/>
                </a:pPr>
                <a:r>
                  <a:rPr lang="en-US"/>
                  <a:t>Percent of Retailers with 100w Bulbs</a:t>
                </a:r>
              </a:p>
            </c:rich>
          </c:tx>
          <c:layout/>
          <c:overlay val="0"/>
        </c:title>
        <c:numFmt formatCode="0%" sourceLinked="1"/>
        <c:majorTickMark val="out"/>
        <c:minorTickMark val="none"/>
        <c:tickLblPos val="nextTo"/>
        <c:crossAx val="120304768"/>
        <c:crosses val="autoZero"/>
        <c:crossBetween val="between"/>
      </c:valAx>
    </c:plotArea>
    <c:plotVisOnly val="1"/>
    <c:dispBlanksAs val="gap"/>
    <c:showDLblsOverMax val="0"/>
  </c:chart>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47754"/>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4008705" y="0"/>
            <a:ext cx="3066733" cy="447754"/>
          </a:xfrm>
          <a:prstGeom prst="rect">
            <a:avLst/>
          </a:prstGeom>
        </p:spPr>
        <p:txBody>
          <a:bodyPr vert="horz" lIns="91440" tIns="45720" rIns="91440" bIns="45720" rtlCol="0"/>
          <a:lstStyle>
            <a:lvl1pPr algn="r">
              <a:defRPr sz="1200"/>
            </a:lvl1pPr>
          </a:lstStyle>
          <a:p>
            <a:fld id="{802508F0-3890-43D1-A90B-497D4D9320C3}" type="datetimeFigureOut">
              <a:rPr lang="en-US" smtClean="0"/>
              <a:t>8/18/2014</a:t>
            </a:fld>
            <a:endParaRPr lang="en-US"/>
          </a:p>
        </p:txBody>
      </p:sp>
      <p:sp>
        <p:nvSpPr>
          <p:cNvPr id="4" name="Footer Placeholder 3"/>
          <p:cNvSpPr>
            <a:spLocks noGrp="1"/>
          </p:cNvSpPr>
          <p:nvPr>
            <p:ph type="ftr" sz="quarter" idx="2"/>
          </p:nvPr>
        </p:nvSpPr>
        <p:spPr>
          <a:xfrm>
            <a:off x="0" y="8505780"/>
            <a:ext cx="3066733" cy="447754"/>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4008705" y="8505780"/>
            <a:ext cx="3066733" cy="447754"/>
          </a:xfrm>
          <a:prstGeom prst="rect">
            <a:avLst/>
          </a:prstGeom>
        </p:spPr>
        <p:txBody>
          <a:bodyPr vert="horz" lIns="91440" tIns="45720" rIns="91440" bIns="45720" rtlCol="0" anchor="b"/>
          <a:lstStyle>
            <a:lvl1pPr algn="r">
              <a:defRPr sz="1200"/>
            </a:lvl1pPr>
          </a:lstStyle>
          <a:p>
            <a:fld id="{4EDB7DD9-B341-4EA5-802E-C80BDD26DB3B}" type="slidenum">
              <a:rPr lang="en-US" smtClean="0"/>
              <a:t>‹#›</a:t>
            </a:fld>
            <a:endParaRPr lang="en-US"/>
          </a:p>
        </p:txBody>
      </p:sp>
    </p:spTree>
    <p:extLst>
      <p:ext uri="{BB962C8B-B14F-4D97-AF65-F5344CB8AC3E}">
        <p14:creationId xmlns:p14="http://schemas.microsoft.com/office/powerpoint/2010/main" val="5149253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47754"/>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008705" y="0"/>
            <a:ext cx="3066733" cy="447754"/>
          </a:xfrm>
          <a:prstGeom prst="rect">
            <a:avLst/>
          </a:prstGeom>
        </p:spPr>
        <p:txBody>
          <a:bodyPr vert="horz" lIns="91440" tIns="45720" rIns="91440" bIns="45720" rtlCol="0"/>
          <a:lstStyle>
            <a:lvl1pPr algn="r">
              <a:defRPr sz="1200"/>
            </a:lvl1pPr>
          </a:lstStyle>
          <a:p>
            <a:fld id="{ECC34D97-E461-4B33-B717-11153877AFF0}" type="datetimeFigureOut">
              <a:rPr lang="en-US" smtClean="0"/>
              <a:t>8/18/2014</a:t>
            </a:fld>
            <a:endParaRPr lang="en-US"/>
          </a:p>
        </p:txBody>
      </p:sp>
      <p:sp>
        <p:nvSpPr>
          <p:cNvPr id="4" name="Slide Image Placeholder 3"/>
          <p:cNvSpPr>
            <a:spLocks noGrp="1" noRot="1" noChangeAspect="1"/>
          </p:cNvSpPr>
          <p:nvPr>
            <p:ph type="sldImg" idx="2"/>
          </p:nvPr>
        </p:nvSpPr>
        <p:spPr>
          <a:xfrm>
            <a:off x="1300163" y="671513"/>
            <a:ext cx="4476750" cy="3357562"/>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7708" y="4253667"/>
            <a:ext cx="5661660" cy="402979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505780"/>
            <a:ext cx="3066733" cy="447754"/>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008705" y="8505780"/>
            <a:ext cx="3066733" cy="447754"/>
          </a:xfrm>
          <a:prstGeom prst="rect">
            <a:avLst/>
          </a:prstGeom>
        </p:spPr>
        <p:txBody>
          <a:bodyPr vert="horz" lIns="91440" tIns="45720" rIns="91440" bIns="45720" rtlCol="0" anchor="b"/>
          <a:lstStyle>
            <a:lvl1pPr algn="r">
              <a:defRPr sz="1200"/>
            </a:lvl1pPr>
          </a:lstStyle>
          <a:p>
            <a:fld id="{9C3FE645-9980-46CF-82EA-EBCC0480CD4A}" type="slidenum">
              <a:rPr lang="en-US" smtClean="0"/>
              <a:t>‹#›</a:t>
            </a:fld>
            <a:endParaRPr lang="en-US"/>
          </a:p>
        </p:txBody>
      </p:sp>
    </p:spTree>
    <p:extLst>
      <p:ext uri="{BB962C8B-B14F-4D97-AF65-F5344CB8AC3E}">
        <p14:creationId xmlns:p14="http://schemas.microsoft.com/office/powerpoint/2010/main" val="3522895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57CBF8-F27D-422C-AA49-6E460FFE3184}"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57CBF8-F27D-422C-AA49-6E460FFE3184}"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57CBF8-F27D-422C-AA49-6E460FFE3184}"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14400"/>
            <a:ext cx="8229600" cy="5211763"/>
          </a:xfrm>
        </p:spPr>
        <p:txBody>
          <a:bodyPr/>
          <a:lstStyle>
            <a:lvl5pPr>
              <a:buFont typeface="Wingdings" pitchFamily="2" charset="2"/>
              <a:buChar cha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p:nvPr>
        </p:nvSpPr>
        <p:spPr>
          <a:xfrm>
            <a:off x="-7135" y="-25052"/>
            <a:ext cx="9151135" cy="715962"/>
          </a:xfrm>
        </p:spPr>
        <p:txBody>
          <a:bodyPr/>
          <a:lstStyle>
            <a:lvl1pPr algn="ctr">
              <a:defRPr/>
            </a:lvl1pPr>
          </a:lstStyle>
          <a:p>
            <a:r>
              <a:rPr lang="en-US" dirty="0" smtClean="0"/>
              <a:t>Click to edit Master title style</a:t>
            </a:r>
            <a:endParaRPr lang="en-US"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565900" y="6225920"/>
            <a:ext cx="2535936" cy="632080"/>
          </a:xfrm>
          <a:prstGeom prst="rect">
            <a:avLst/>
          </a:prstGeom>
        </p:spPr>
      </p:pic>
      <p:cxnSp>
        <p:nvCxnSpPr>
          <p:cNvPr id="9" name="Straight Connector 8"/>
          <p:cNvCxnSpPr/>
          <p:nvPr userDrawn="1"/>
        </p:nvCxnSpPr>
        <p:spPr>
          <a:xfrm>
            <a:off x="-4763" y="698500"/>
            <a:ext cx="9148763" cy="0"/>
          </a:xfrm>
          <a:prstGeom prst="line">
            <a:avLst/>
          </a:prstGeom>
          <a:ln w="635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a:xfrm>
            <a:off x="3429000" y="6477000"/>
            <a:ext cx="990600" cy="198119"/>
          </a:xfrm>
        </p:spPr>
        <p:txBody>
          <a:bodyPr/>
          <a:lstStyle>
            <a:lvl1pPr>
              <a:defRPr baseline="0">
                <a:solidFill>
                  <a:schemeClr val="tx1"/>
                </a:solidFill>
              </a:defRPr>
            </a:lvl1pPr>
          </a:lstStyle>
          <a:p>
            <a:fld id="{4657CBF8-F27D-422C-AA49-6E460FFE3184}"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938587"/>
            <a:ext cx="7772400" cy="1362075"/>
          </a:xfrm>
        </p:spPr>
        <p:txBody>
          <a:bodyPr anchor="ctr" anchorCtr="0">
            <a:normAutofit/>
          </a:bodyPr>
          <a:lstStyle>
            <a:lvl1pPr algn="ctr">
              <a:defRPr sz="36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438400"/>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57CBF8-F27D-422C-AA49-6E460FFE3184}"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57CBF8-F27D-422C-AA49-6E460FFE3184}"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657CBF8-F27D-422C-AA49-6E460FFE3184}"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57CBF8-F27D-422C-AA49-6E460FFE3184}"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657CBF8-F27D-422C-AA49-6E460FFE3184}"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ctr" anchorCtr="0"/>
          <a:lstStyle>
            <a:lvl1pPr algn="ctr">
              <a:defRPr sz="2000" b="1"/>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57CBF8-F27D-422C-AA49-6E460FFE3184}"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ctr" anchorCtr="0"/>
          <a:lstStyle>
            <a:lvl1pPr algn="ctr">
              <a:defRPr sz="2000" b="1"/>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57CBF8-F27D-422C-AA49-6E460FFE3184}"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alphaModFix amt="0"/>
            <a:lum/>
          </a:blip>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533400"/>
            <a:ext cx="9144000" cy="715962"/>
          </a:xfrm>
          <a:prstGeom prst="rect">
            <a:avLst/>
          </a:prstGeom>
          <a:solidFill>
            <a:schemeClr val="tx1">
              <a:lumMod val="50000"/>
              <a:lumOff val="50000"/>
            </a:schemeClr>
          </a:solidFill>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2667000" y="6356350"/>
            <a:ext cx="3352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172200" y="6477000"/>
            <a:ext cx="990600" cy="198119"/>
          </a:xfrm>
          <a:prstGeom prst="rect">
            <a:avLst/>
          </a:prstGeom>
        </p:spPr>
        <p:txBody>
          <a:bodyPr vert="horz" lIns="91440" tIns="45720" rIns="91440" bIns="45720" rtlCol="0" anchor="ctr"/>
          <a:lstStyle>
            <a:lvl1pPr algn="ctr">
              <a:defRPr sz="1200">
                <a:solidFill>
                  <a:schemeClr val="tx1">
                    <a:tint val="75000"/>
                  </a:schemeClr>
                </a:solidFill>
              </a:defRPr>
            </a:lvl1pPr>
          </a:lstStyle>
          <a:p>
            <a:fld id="{4657CBF8-F27D-422C-AA49-6E460FFE3184}"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3600" kern="1200">
          <a:solidFill>
            <a:schemeClr val="bg1"/>
          </a:solidFill>
          <a:latin typeface="Arial Black" pitchFamily="34"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3200" kern="1200" baseline="0">
          <a:solidFill>
            <a:schemeClr val="tx1"/>
          </a:solidFill>
          <a:latin typeface="Arial"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baseline="0">
          <a:solidFill>
            <a:schemeClr val="tx1"/>
          </a:solidFill>
          <a:latin typeface="Arial" pitchFamily="34" charset="0"/>
          <a:ea typeface="+mn-ea"/>
          <a:cs typeface="+mn-cs"/>
        </a:defRPr>
      </a:lvl2pPr>
      <a:lvl3pPr marL="1143000" indent="-228600" algn="l" defTabSz="914400" rtl="0" eaLnBrk="1" latinLnBrk="0" hangingPunct="1">
        <a:spcBef>
          <a:spcPct val="20000"/>
        </a:spcBef>
        <a:buFont typeface="Arial" pitchFamily="34" charset="0"/>
        <a:buChar char="•"/>
        <a:defRPr sz="2400" kern="1200" baseline="0">
          <a:solidFill>
            <a:schemeClr val="tx1"/>
          </a:solidFill>
          <a:latin typeface="Arial"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baseline="0">
          <a:solidFill>
            <a:schemeClr val="tx1"/>
          </a:solidFill>
          <a:latin typeface="Arial"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baseline="0">
          <a:solidFill>
            <a:schemeClr val="tx1"/>
          </a:solidFill>
          <a:latin typeface="Arial"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6.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descr="pp_Apex_back1.pn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ctrTitle"/>
          </p:nvPr>
        </p:nvSpPr>
        <p:spPr/>
        <p:txBody>
          <a:bodyPr>
            <a:normAutofit fontScale="90000"/>
          </a:bodyPr>
          <a:lstStyle/>
          <a:p>
            <a:r>
              <a:rPr lang="en-US" dirty="0" smtClean="0"/>
              <a:t>The Lights They are </a:t>
            </a:r>
            <a:r>
              <a:rPr lang="en-US" dirty="0" err="1" smtClean="0"/>
              <a:t>A’Changing</a:t>
            </a:r>
            <a:r>
              <a:rPr lang="en-US" dirty="0" smtClean="0"/>
              <a:t>: </a:t>
            </a:r>
            <a:r>
              <a:rPr lang="en-US" dirty="0" err="1" smtClean="0"/>
              <a:t>MidTerm</a:t>
            </a:r>
            <a:r>
              <a:rPr lang="en-US" dirty="0" smtClean="0"/>
              <a:t> Results from EISA 2007</a:t>
            </a:r>
            <a:endParaRPr lang="en-US" dirty="0"/>
          </a:p>
        </p:txBody>
      </p:sp>
      <p:sp>
        <p:nvSpPr>
          <p:cNvPr id="3" name="Subtitle 2"/>
          <p:cNvSpPr>
            <a:spLocks noGrp="1"/>
          </p:cNvSpPr>
          <p:nvPr>
            <p:ph type="subTitle" idx="1"/>
          </p:nvPr>
        </p:nvSpPr>
        <p:spPr>
          <a:xfrm>
            <a:off x="990600" y="3886200"/>
            <a:ext cx="6705600" cy="2209800"/>
          </a:xfrm>
        </p:spPr>
        <p:txBody>
          <a:bodyPr>
            <a:normAutofit fontScale="85000" lnSpcReduction="20000"/>
          </a:bodyPr>
          <a:lstStyle/>
          <a:p>
            <a:endParaRPr lang="en-US" dirty="0" smtClean="0">
              <a:solidFill>
                <a:schemeClr val="tx1"/>
              </a:solidFill>
            </a:endParaRPr>
          </a:p>
          <a:p>
            <a:r>
              <a:rPr lang="en-US" dirty="0" smtClean="0">
                <a:solidFill>
                  <a:schemeClr val="tx1"/>
                </a:solidFill>
              </a:rPr>
              <a:t>August 19, 2014</a:t>
            </a:r>
          </a:p>
          <a:p>
            <a:endParaRPr lang="en-US" dirty="0">
              <a:solidFill>
                <a:schemeClr val="tx1"/>
              </a:solidFill>
            </a:endParaRPr>
          </a:p>
          <a:p>
            <a:r>
              <a:rPr lang="en-US" dirty="0">
                <a:solidFill>
                  <a:schemeClr val="tx1"/>
                </a:solidFill>
              </a:rPr>
              <a:t>Katie Parkinson</a:t>
            </a:r>
          </a:p>
          <a:p>
            <a:r>
              <a:rPr lang="en-US" dirty="0" smtClean="0">
                <a:solidFill>
                  <a:schemeClr val="tx1"/>
                </a:solidFill>
              </a:rPr>
              <a:t>Scott Dimetrosky</a:t>
            </a:r>
          </a:p>
        </p:txBody>
      </p:sp>
      <p:sp>
        <p:nvSpPr>
          <p:cNvPr id="5" name="Slide Number Placeholder 4"/>
          <p:cNvSpPr>
            <a:spLocks noGrp="1"/>
          </p:cNvSpPr>
          <p:nvPr>
            <p:ph type="sldNum" sz="quarter" idx="12"/>
          </p:nvPr>
        </p:nvSpPr>
        <p:spPr/>
        <p:txBody>
          <a:bodyPr/>
          <a:lstStyle/>
          <a:p>
            <a:fld id="{4657CBF8-F27D-422C-AA49-6E460FFE3184}" type="slidenum">
              <a:rPr lang="en-US" smtClean="0"/>
              <a:t>1</a:t>
            </a:fld>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smtClean="0"/>
              <a:t>Retailer Education</a:t>
            </a:r>
            <a:endParaRPr lang="en-US" dirty="0"/>
          </a:p>
        </p:txBody>
      </p:sp>
      <p:sp>
        <p:nvSpPr>
          <p:cNvPr id="4" name="Slide Number Placeholder 3"/>
          <p:cNvSpPr>
            <a:spLocks noGrp="1"/>
          </p:cNvSpPr>
          <p:nvPr>
            <p:ph type="sldNum" sz="quarter" idx="12"/>
          </p:nvPr>
        </p:nvSpPr>
        <p:spPr/>
        <p:txBody>
          <a:bodyPr/>
          <a:lstStyle/>
          <a:p>
            <a:fld id="{4657CBF8-F27D-422C-AA49-6E460FFE3184}" type="slidenum">
              <a:rPr lang="en-US" smtClean="0"/>
              <a:pPr/>
              <a:t>10</a:t>
            </a:fld>
            <a:endParaRPr lang="en-US" dirty="0"/>
          </a:p>
        </p:txBody>
      </p:sp>
      <p:sp>
        <p:nvSpPr>
          <p:cNvPr id="5" name="Rectangle 3"/>
          <p:cNvSpPr txBox="1">
            <a:spLocks noChangeArrowheads="1"/>
          </p:cNvSpPr>
          <p:nvPr/>
        </p:nvSpPr>
        <p:spPr>
          <a:xfrm>
            <a:off x="348343" y="1066800"/>
            <a:ext cx="8382000" cy="45720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baseline="0">
                <a:solidFill>
                  <a:schemeClr val="tx1"/>
                </a:solidFill>
                <a:latin typeface="Arial"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baseline="0">
                <a:solidFill>
                  <a:schemeClr val="tx1"/>
                </a:solidFill>
                <a:latin typeface="Arial" pitchFamily="34" charset="0"/>
                <a:ea typeface="+mn-ea"/>
                <a:cs typeface="+mn-cs"/>
              </a:defRPr>
            </a:lvl2pPr>
            <a:lvl3pPr marL="1143000" indent="-228600" algn="l" defTabSz="914400" rtl="0" eaLnBrk="1" latinLnBrk="0" hangingPunct="1">
              <a:spcBef>
                <a:spcPct val="20000"/>
              </a:spcBef>
              <a:buFont typeface="Arial" pitchFamily="34" charset="0"/>
              <a:buChar char="•"/>
              <a:defRPr sz="2400" kern="1200" baseline="0">
                <a:solidFill>
                  <a:schemeClr val="tx1"/>
                </a:solidFill>
                <a:latin typeface="Arial"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baseline="0">
                <a:solidFill>
                  <a:schemeClr val="tx1"/>
                </a:solidFill>
                <a:latin typeface="Arial" pitchFamily="34" charset="0"/>
                <a:ea typeface="+mn-ea"/>
                <a:cs typeface="+mn-cs"/>
              </a:defRPr>
            </a:lvl4pPr>
            <a:lvl5pPr marL="2057400" indent="-228600" algn="l" defTabSz="914400" rtl="0" eaLnBrk="1" latinLnBrk="0" hangingPunct="1">
              <a:spcBef>
                <a:spcPct val="20000"/>
              </a:spcBef>
              <a:buFont typeface="Wingdings" pitchFamily="2" charset="2"/>
              <a:buChar char="§"/>
              <a:defRPr sz="2000" kern="1200" baseline="0">
                <a:solidFill>
                  <a:schemeClr val="tx1"/>
                </a:solidFill>
                <a:latin typeface="Arial"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dirty="0" smtClean="0"/>
              <a:t>Early Finding:</a:t>
            </a:r>
          </a:p>
          <a:p>
            <a:r>
              <a:rPr lang="en-US" dirty="0" smtClean="0"/>
              <a:t>&lt; 33% planned to educate </a:t>
            </a:r>
          </a:p>
          <a:p>
            <a:pPr marL="0" indent="0">
              <a:buNone/>
            </a:pPr>
            <a:r>
              <a:rPr lang="en-US" dirty="0" smtClean="0"/>
              <a:t>    customers (2011)</a:t>
            </a:r>
          </a:p>
          <a:p>
            <a:pPr marL="0" indent="0">
              <a:buNone/>
            </a:pPr>
            <a:r>
              <a:rPr lang="en-US" dirty="0" smtClean="0"/>
              <a:t>Midterm Update: </a:t>
            </a:r>
          </a:p>
          <a:p>
            <a:r>
              <a:rPr lang="en-US" dirty="0" smtClean="0"/>
              <a:t>One of 70 stores displayed EISA signage (2012)</a:t>
            </a:r>
          </a:p>
          <a:p>
            <a:r>
              <a:rPr lang="en-US" dirty="0" smtClean="0"/>
              <a:t>5 / 6 manufacturers planned to educate customers (2013)</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62600" y="1066800"/>
            <a:ext cx="3492122" cy="2152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6366894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Lamp Availability</a:t>
            </a:r>
            <a:endParaRPr lang="en-US" dirty="0"/>
          </a:p>
        </p:txBody>
      </p:sp>
      <p:sp>
        <p:nvSpPr>
          <p:cNvPr id="4" name="Slide Number Placeholder 3"/>
          <p:cNvSpPr>
            <a:spLocks noGrp="1"/>
          </p:cNvSpPr>
          <p:nvPr>
            <p:ph type="sldNum" sz="quarter" idx="12"/>
          </p:nvPr>
        </p:nvSpPr>
        <p:spPr/>
        <p:txBody>
          <a:bodyPr/>
          <a:lstStyle/>
          <a:p>
            <a:fld id="{4657CBF8-F27D-422C-AA49-6E460FFE3184}" type="slidenum">
              <a:rPr lang="en-US" smtClean="0"/>
              <a:pPr/>
              <a:t>11</a:t>
            </a:fld>
            <a:endParaRPr lang="en-US" dirty="0"/>
          </a:p>
        </p:txBody>
      </p:sp>
      <p:sp>
        <p:nvSpPr>
          <p:cNvPr id="5" name="Rectangle 3"/>
          <p:cNvSpPr txBox="1">
            <a:spLocks noChangeArrowheads="1"/>
          </p:cNvSpPr>
          <p:nvPr/>
        </p:nvSpPr>
        <p:spPr>
          <a:xfrm>
            <a:off x="489527" y="838200"/>
            <a:ext cx="8382000" cy="48768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baseline="0">
                <a:solidFill>
                  <a:schemeClr val="tx1"/>
                </a:solidFill>
                <a:latin typeface="Arial"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baseline="0">
                <a:solidFill>
                  <a:schemeClr val="tx1"/>
                </a:solidFill>
                <a:latin typeface="Arial" pitchFamily="34" charset="0"/>
                <a:ea typeface="+mn-ea"/>
                <a:cs typeface="+mn-cs"/>
              </a:defRPr>
            </a:lvl2pPr>
            <a:lvl3pPr marL="1143000" indent="-228600" algn="l" defTabSz="914400" rtl="0" eaLnBrk="1" latinLnBrk="0" hangingPunct="1">
              <a:spcBef>
                <a:spcPct val="20000"/>
              </a:spcBef>
              <a:buFont typeface="Arial" pitchFamily="34" charset="0"/>
              <a:buChar char="•"/>
              <a:defRPr sz="2400" kern="1200" baseline="0">
                <a:solidFill>
                  <a:schemeClr val="tx1"/>
                </a:solidFill>
                <a:latin typeface="Arial"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baseline="0">
                <a:solidFill>
                  <a:schemeClr val="tx1"/>
                </a:solidFill>
                <a:latin typeface="Arial" pitchFamily="34" charset="0"/>
                <a:ea typeface="+mn-ea"/>
                <a:cs typeface="+mn-cs"/>
              </a:defRPr>
            </a:lvl4pPr>
            <a:lvl5pPr marL="2057400" indent="-228600" algn="l" defTabSz="914400" rtl="0" eaLnBrk="1" latinLnBrk="0" hangingPunct="1">
              <a:spcBef>
                <a:spcPct val="20000"/>
              </a:spcBef>
              <a:buFont typeface="Wingdings" pitchFamily="2" charset="2"/>
              <a:buChar char="§"/>
              <a:defRPr sz="2000" kern="1200" baseline="0">
                <a:solidFill>
                  <a:schemeClr val="tx1"/>
                </a:solidFill>
                <a:latin typeface="Arial"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dirty="0" smtClean="0"/>
              <a:t>Many EISA compliant options available</a:t>
            </a:r>
          </a:p>
          <a:p>
            <a:r>
              <a:rPr lang="en-US" dirty="0"/>
              <a:t>H</a:t>
            </a:r>
            <a:r>
              <a:rPr lang="en-US" dirty="0" smtClean="0"/>
              <a:t>alogen </a:t>
            </a:r>
          </a:p>
          <a:p>
            <a:r>
              <a:rPr lang="en-US" dirty="0" smtClean="0"/>
              <a:t>CFLs</a:t>
            </a:r>
          </a:p>
          <a:p>
            <a:r>
              <a:rPr lang="en-US" dirty="0" smtClean="0"/>
              <a:t>LEDs</a:t>
            </a:r>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3089564"/>
            <a:ext cx="3257550" cy="3257550"/>
          </a:xfrm>
          <a:prstGeom prst="rect">
            <a:avLst/>
          </a:prstGeom>
        </p:spPr>
      </p:pic>
      <p:sp>
        <p:nvSpPr>
          <p:cNvPr id="8" name="Oval 7"/>
          <p:cNvSpPr/>
          <p:nvPr/>
        </p:nvSpPr>
        <p:spPr>
          <a:xfrm>
            <a:off x="1260764" y="4883727"/>
            <a:ext cx="1600200" cy="762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0" y="1828800"/>
            <a:ext cx="2569369" cy="42463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65164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Lamp Availability</a:t>
            </a:r>
            <a:endParaRPr lang="en-US" dirty="0"/>
          </a:p>
        </p:txBody>
      </p:sp>
      <p:sp>
        <p:nvSpPr>
          <p:cNvPr id="4" name="Slide Number Placeholder 3"/>
          <p:cNvSpPr>
            <a:spLocks noGrp="1"/>
          </p:cNvSpPr>
          <p:nvPr>
            <p:ph type="sldNum" sz="quarter" idx="12"/>
          </p:nvPr>
        </p:nvSpPr>
        <p:spPr/>
        <p:txBody>
          <a:bodyPr/>
          <a:lstStyle/>
          <a:p>
            <a:fld id="{4657CBF8-F27D-422C-AA49-6E460FFE3184}" type="slidenum">
              <a:rPr lang="en-US" smtClean="0"/>
              <a:pPr/>
              <a:t>12</a:t>
            </a:fld>
            <a:endParaRPr lang="en-US" dirty="0"/>
          </a:p>
        </p:txBody>
      </p:sp>
      <p:sp>
        <p:nvSpPr>
          <p:cNvPr id="5" name="Rectangle 3"/>
          <p:cNvSpPr txBox="1">
            <a:spLocks noChangeArrowheads="1"/>
          </p:cNvSpPr>
          <p:nvPr/>
        </p:nvSpPr>
        <p:spPr>
          <a:xfrm>
            <a:off x="489527" y="838200"/>
            <a:ext cx="8382000" cy="48768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baseline="0">
                <a:solidFill>
                  <a:schemeClr val="tx1"/>
                </a:solidFill>
                <a:latin typeface="Arial"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baseline="0">
                <a:solidFill>
                  <a:schemeClr val="tx1"/>
                </a:solidFill>
                <a:latin typeface="Arial" pitchFamily="34" charset="0"/>
                <a:ea typeface="+mn-ea"/>
                <a:cs typeface="+mn-cs"/>
              </a:defRPr>
            </a:lvl2pPr>
            <a:lvl3pPr marL="1143000" indent="-228600" algn="l" defTabSz="914400" rtl="0" eaLnBrk="1" latinLnBrk="0" hangingPunct="1">
              <a:spcBef>
                <a:spcPct val="20000"/>
              </a:spcBef>
              <a:buFont typeface="Arial" pitchFamily="34" charset="0"/>
              <a:buChar char="•"/>
              <a:defRPr sz="2400" kern="1200" baseline="0">
                <a:solidFill>
                  <a:schemeClr val="tx1"/>
                </a:solidFill>
                <a:latin typeface="Arial"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baseline="0">
                <a:solidFill>
                  <a:schemeClr val="tx1"/>
                </a:solidFill>
                <a:latin typeface="Arial" pitchFamily="34" charset="0"/>
                <a:ea typeface="+mn-ea"/>
                <a:cs typeface="+mn-cs"/>
              </a:defRPr>
            </a:lvl4pPr>
            <a:lvl5pPr marL="2057400" indent="-228600" algn="l" defTabSz="914400" rtl="0" eaLnBrk="1" latinLnBrk="0" hangingPunct="1">
              <a:spcBef>
                <a:spcPct val="20000"/>
              </a:spcBef>
              <a:buFont typeface="Wingdings" pitchFamily="2" charset="2"/>
              <a:buChar char="§"/>
              <a:defRPr sz="2000" kern="1200" baseline="0">
                <a:solidFill>
                  <a:schemeClr val="tx1"/>
                </a:solidFill>
                <a:latin typeface="Arial"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en-US" dirty="0"/>
          </a:p>
        </p:txBody>
      </p:sp>
      <p:sp>
        <p:nvSpPr>
          <p:cNvPr id="9" name="Rectangle 3"/>
          <p:cNvSpPr txBox="1">
            <a:spLocks noChangeArrowheads="1"/>
          </p:cNvSpPr>
          <p:nvPr/>
        </p:nvSpPr>
        <p:spPr>
          <a:xfrm>
            <a:off x="524164" y="1219200"/>
            <a:ext cx="8382000" cy="45720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baseline="0">
                <a:solidFill>
                  <a:schemeClr val="tx1"/>
                </a:solidFill>
                <a:latin typeface="Arial"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baseline="0">
                <a:solidFill>
                  <a:schemeClr val="tx1"/>
                </a:solidFill>
                <a:latin typeface="Arial" pitchFamily="34" charset="0"/>
                <a:ea typeface="+mn-ea"/>
                <a:cs typeface="+mn-cs"/>
              </a:defRPr>
            </a:lvl2pPr>
            <a:lvl3pPr marL="1143000" indent="-228600" algn="l" defTabSz="914400" rtl="0" eaLnBrk="1" latinLnBrk="0" hangingPunct="1">
              <a:spcBef>
                <a:spcPct val="20000"/>
              </a:spcBef>
              <a:buFont typeface="Arial" pitchFamily="34" charset="0"/>
              <a:buChar char="•"/>
              <a:defRPr sz="2400" kern="1200" baseline="0">
                <a:solidFill>
                  <a:schemeClr val="tx1"/>
                </a:solidFill>
                <a:latin typeface="Arial"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baseline="0">
                <a:solidFill>
                  <a:schemeClr val="tx1"/>
                </a:solidFill>
                <a:latin typeface="Arial" pitchFamily="34" charset="0"/>
                <a:ea typeface="+mn-ea"/>
                <a:cs typeface="+mn-cs"/>
              </a:defRPr>
            </a:lvl4pPr>
            <a:lvl5pPr marL="2057400" indent="-228600" algn="l" defTabSz="914400" rtl="0" eaLnBrk="1" latinLnBrk="0" hangingPunct="1">
              <a:spcBef>
                <a:spcPct val="20000"/>
              </a:spcBef>
              <a:buFont typeface="Wingdings" pitchFamily="2" charset="2"/>
              <a:buChar char="§"/>
              <a:defRPr sz="2000" kern="1200" baseline="0">
                <a:solidFill>
                  <a:schemeClr val="tx1"/>
                </a:solidFill>
                <a:latin typeface="Arial"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en-US" dirty="0" smtClean="0"/>
          </a:p>
        </p:txBody>
      </p:sp>
      <p:graphicFrame>
        <p:nvGraphicFramePr>
          <p:cNvPr id="6" name="Chart 5"/>
          <p:cNvGraphicFramePr>
            <a:graphicFrameLocks/>
          </p:cNvGraphicFramePr>
          <p:nvPr>
            <p:extLst>
              <p:ext uri="{D42A27DB-BD31-4B8C-83A1-F6EECF244321}">
                <p14:modId xmlns:p14="http://schemas.microsoft.com/office/powerpoint/2010/main" val="2075953108"/>
              </p:ext>
            </p:extLst>
          </p:nvPr>
        </p:nvGraphicFramePr>
        <p:xfrm>
          <a:off x="1447800" y="2590800"/>
          <a:ext cx="6629400" cy="3429000"/>
        </p:xfrm>
        <a:graphic>
          <a:graphicData uri="http://schemas.openxmlformats.org/drawingml/2006/chart">
            <c:chart xmlns:c="http://schemas.openxmlformats.org/drawingml/2006/chart" xmlns:r="http://schemas.openxmlformats.org/officeDocument/2006/relationships" r:id="rId2"/>
          </a:graphicData>
        </a:graphic>
      </p:graphicFrame>
      <p:sp>
        <p:nvSpPr>
          <p:cNvPr id="8" name="Rectangle 3"/>
          <p:cNvSpPr txBox="1">
            <a:spLocks noChangeArrowheads="1"/>
          </p:cNvSpPr>
          <p:nvPr/>
        </p:nvSpPr>
        <p:spPr>
          <a:xfrm>
            <a:off x="457200" y="990600"/>
            <a:ext cx="8382000" cy="17526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baseline="0">
                <a:solidFill>
                  <a:schemeClr val="tx1"/>
                </a:solidFill>
                <a:latin typeface="Arial"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baseline="0">
                <a:solidFill>
                  <a:schemeClr val="tx1"/>
                </a:solidFill>
                <a:latin typeface="Arial" pitchFamily="34" charset="0"/>
                <a:ea typeface="+mn-ea"/>
                <a:cs typeface="+mn-cs"/>
              </a:defRPr>
            </a:lvl2pPr>
            <a:lvl3pPr marL="1143000" indent="-228600" algn="l" defTabSz="914400" rtl="0" eaLnBrk="1" latinLnBrk="0" hangingPunct="1">
              <a:spcBef>
                <a:spcPct val="20000"/>
              </a:spcBef>
              <a:buFont typeface="Arial" pitchFamily="34" charset="0"/>
              <a:buChar char="•"/>
              <a:defRPr sz="2400" kern="1200" baseline="0">
                <a:solidFill>
                  <a:schemeClr val="tx1"/>
                </a:solidFill>
                <a:latin typeface="Arial"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baseline="0">
                <a:solidFill>
                  <a:schemeClr val="tx1"/>
                </a:solidFill>
                <a:latin typeface="Arial" pitchFamily="34" charset="0"/>
                <a:ea typeface="+mn-ea"/>
                <a:cs typeface="+mn-cs"/>
              </a:defRPr>
            </a:lvl4pPr>
            <a:lvl5pPr marL="2057400" indent="-228600" algn="l" defTabSz="914400" rtl="0" eaLnBrk="1" latinLnBrk="0" hangingPunct="1">
              <a:spcBef>
                <a:spcPct val="20000"/>
              </a:spcBef>
              <a:buFont typeface="Wingdings" pitchFamily="2" charset="2"/>
              <a:buChar char="§"/>
              <a:defRPr sz="2000" kern="1200" baseline="0">
                <a:solidFill>
                  <a:schemeClr val="tx1"/>
                </a:solidFill>
                <a:latin typeface="Arial"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100w bulbs widely available through 2013</a:t>
            </a:r>
          </a:p>
          <a:p>
            <a:r>
              <a:rPr lang="en-US" dirty="0" smtClean="0"/>
              <a:t>49% of MA customers found 100w bulbs in 2013</a:t>
            </a:r>
          </a:p>
          <a:p>
            <a:pPr marL="0" indent="0">
              <a:buNone/>
            </a:pPr>
            <a:endParaRPr lang="en-US" dirty="0"/>
          </a:p>
          <a:p>
            <a:pPr marL="0" indent="0">
              <a:buNone/>
            </a:pPr>
            <a:endParaRPr lang="en-US" dirty="0" smtClean="0"/>
          </a:p>
          <a:p>
            <a:pPr marL="0" indent="0">
              <a:buNone/>
            </a:pPr>
            <a:endParaRPr lang="en-US" dirty="0" smtClean="0"/>
          </a:p>
        </p:txBody>
      </p:sp>
    </p:spTree>
    <p:extLst>
      <p:ext uri="{BB962C8B-B14F-4D97-AF65-F5344CB8AC3E}">
        <p14:creationId xmlns:p14="http://schemas.microsoft.com/office/powerpoint/2010/main" val="102782649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d262ilb51hltx0.cloudfront.net/max/800/1*R8W1lHlsRDfmWRi8yHwLnQ.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2999" y="876300"/>
            <a:ext cx="6738257" cy="5053693"/>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p:cNvSpPr>
            <a:spLocks noGrp="1"/>
          </p:cNvSpPr>
          <p:nvPr>
            <p:ph type="title"/>
          </p:nvPr>
        </p:nvSpPr>
        <p:spPr/>
        <p:txBody>
          <a:bodyPr>
            <a:normAutofit/>
          </a:bodyPr>
          <a:lstStyle/>
          <a:p>
            <a:r>
              <a:rPr lang="en-US" dirty="0" smtClean="0"/>
              <a:t>Does Anyone Read These?</a:t>
            </a:r>
            <a:endParaRPr lang="en-US" dirty="0"/>
          </a:p>
        </p:txBody>
      </p:sp>
      <p:sp>
        <p:nvSpPr>
          <p:cNvPr id="4" name="Slide Number Placeholder 3"/>
          <p:cNvSpPr>
            <a:spLocks noGrp="1"/>
          </p:cNvSpPr>
          <p:nvPr>
            <p:ph type="sldNum" sz="quarter" idx="12"/>
          </p:nvPr>
        </p:nvSpPr>
        <p:spPr/>
        <p:txBody>
          <a:bodyPr/>
          <a:lstStyle/>
          <a:p>
            <a:fld id="{4657CBF8-F27D-422C-AA49-6E460FFE3184}" type="slidenum">
              <a:rPr lang="en-US" smtClean="0"/>
              <a:pPr/>
              <a:t>13</a:t>
            </a:fld>
            <a:endParaRPr lang="en-US" dirty="0"/>
          </a:p>
        </p:txBody>
      </p:sp>
      <p:sp>
        <p:nvSpPr>
          <p:cNvPr id="5" name="Rectangle 3"/>
          <p:cNvSpPr txBox="1">
            <a:spLocks noChangeArrowheads="1"/>
          </p:cNvSpPr>
          <p:nvPr/>
        </p:nvSpPr>
        <p:spPr>
          <a:xfrm>
            <a:off x="348773" y="876300"/>
            <a:ext cx="8382000" cy="12954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baseline="0">
                <a:solidFill>
                  <a:schemeClr val="tx1"/>
                </a:solidFill>
                <a:latin typeface="Arial"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baseline="0">
                <a:solidFill>
                  <a:schemeClr val="tx1"/>
                </a:solidFill>
                <a:latin typeface="Arial" pitchFamily="34" charset="0"/>
                <a:ea typeface="+mn-ea"/>
                <a:cs typeface="+mn-cs"/>
              </a:defRPr>
            </a:lvl2pPr>
            <a:lvl3pPr marL="1143000" indent="-228600" algn="l" defTabSz="914400" rtl="0" eaLnBrk="1" latinLnBrk="0" hangingPunct="1">
              <a:spcBef>
                <a:spcPct val="20000"/>
              </a:spcBef>
              <a:buFont typeface="Arial" pitchFamily="34" charset="0"/>
              <a:buChar char="•"/>
              <a:defRPr sz="2400" kern="1200" baseline="0">
                <a:solidFill>
                  <a:schemeClr val="tx1"/>
                </a:solidFill>
                <a:latin typeface="Arial"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baseline="0">
                <a:solidFill>
                  <a:schemeClr val="tx1"/>
                </a:solidFill>
                <a:latin typeface="Arial" pitchFamily="34" charset="0"/>
                <a:ea typeface="+mn-ea"/>
                <a:cs typeface="+mn-cs"/>
              </a:defRPr>
            </a:lvl4pPr>
            <a:lvl5pPr marL="2057400" indent="-228600" algn="l" defTabSz="914400" rtl="0" eaLnBrk="1" latinLnBrk="0" hangingPunct="1">
              <a:spcBef>
                <a:spcPct val="20000"/>
              </a:spcBef>
              <a:buFont typeface="Wingdings" pitchFamily="2" charset="2"/>
              <a:buChar char="§"/>
              <a:defRPr sz="2000" kern="1200" baseline="0">
                <a:solidFill>
                  <a:schemeClr val="tx1"/>
                </a:solidFill>
                <a:latin typeface="Arial"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dirty="0" smtClean="0"/>
              <a:t>And a Random Venn Diagram </a:t>
            </a:r>
            <a:endParaRPr lang="en-US" i="1" dirty="0" smtClean="0"/>
          </a:p>
          <a:p>
            <a:pPr marL="0" indent="0">
              <a:buNone/>
            </a:pPr>
            <a:endParaRPr lang="en-US" dirty="0" smtClean="0"/>
          </a:p>
        </p:txBody>
      </p:sp>
      <p:sp>
        <p:nvSpPr>
          <p:cNvPr id="2" name="TextBox 1"/>
          <p:cNvSpPr txBox="1"/>
          <p:nvPr/>
        </p:nvSpPr>
        <p:spPr>
          <a:xfrm>
            <a:off x="1164770" y="5486400"/>
            <a:ext cx="6781800" cy="307777"/>
          </a:xfrm>
          <a:prstGeom prst="rect">
            <a:avLst/>
          </a:prstGeom>
          <a:noFill/>
        </p:spPr>
        <p:txBody>
          <a:bodyPr wrap="square" rtlCol="0">
            <a:spAutoFit/>
          </a:bodyPr>
          <a:lstStyle/>
          <a:p>
            <a:r>
              <a:rPr lang="en-US" sz="1400" i="1" dirty="0" smtClean="0"/>
              <a:t>Source: No one should take credit for this diagram</a:t>
            </a:r>
            <a:endParaRPr lang="en-US" sz="1400" i="1" dirty="0"/>
          </a:p>
        </p:txBody>
      </p:sp>
    </p:spTree>
    <p:extLst>
      <p:ext uri="{BB962C8B-B14F-4D97-AF65-F5344CB8AC3E}">
        <p14:creationId xmlns:p14="http://schemas.microsoft.com/office/powerpoint/2010/main" val="166694901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1524000"/>
            <a:ext cx="7642632" cy="464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tle 2"/>
          <p:cNvSpPr>
            <a:spLocks noGrp="1"/>
          </p:cNvSpPr>
          <p:nvPr>
            <p:ph type="title"/>
          </p:nvPr>
        </p:nvSpPr>
        <p:spPr/>
        <p:txBody>
          <a:bodyPr>
            <a:normAutofit/>
          </a:bodyPr>
          <a:lstStyle/>
          <a:p>
            <a:r>
              <a:rPr lang="en-US" dirty="0" smtClean="0"/>
              <a:t>Consumer Awareness</a:t>
            </a:r>
            <a:endParaRPr lang="en-US" dirty="0"/>
          </a:p>
        </p:txBody>
      </p:sp>
      <p:sp>
        <p:nvSpPr>
          <p:cNvPr id="4" name="Slide Number Placeholder 3"/>
          <p:cNvSpPr>
            <a:spLocks noGrp="1"/>
          </p:cNvSpPr>
          <p:nvPr>
            <p:ph type="sldNum" sz="quarter" idx="12"/>
          </p:nvPr>
        </p:nvSpPr>
        <p:spPr/>
        <p:txBody>
          <a:bodyPr/>
          <a:lstStyle/>
          <a:p>
            <a:fld id="{4657CBF8-F27D-422C-AA49-6E460FFE3184}" type="slidenum">
              <a:rPr lang="en-US" smtClean="0"/>
              <a:pPr/>
              <a:t>14</a:t>
            </a:fld>
            <a:endParaRPr lang="en-US" dirty="0"/>
          </a:p>
        </p:txBody>
      </p:sp>
      <p:sp>
        <p:nvSpPr>
          <p:cNvPr id="5" name="Rectangle 3"/>
          <p:cNvSpPr txBox="1">
            <a:spLocks noChangeArrowheads="1"/>
          </p:cNvSpPr>
          <p:nvPr/>
        </p:nvSpPr>
        <p:spPr>
          <a:xfrm>
            <a:off x="348773" y="876300"/>
            <a:ext cx="8382000" cy="12954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baseline="0">
                <a:solidFill>
                  <a:schemeClr val="tx1"/>
                </a:solidFill>
                <a:latin typeface="Arial"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baseline="0">
                <a:solidFill>
                  <a:schemeClr val="tx1"/>
                </a:solidFill>
                <a:latin typeface="Arial" pitchFamily="34" charset="0"/>
                <a:ea typeface="+mn-ea"/>
                <a:cs typeface="+mn-cs"/>
              </a:defRPr>
            </a:lvl2pPr>
            <a:lvl3pPr marL="1143000" indent="-228600" algn="l" defTabSz="914400" rtl="0" eaLnBrk="1" latinLnBrk="0" hangingPunct="1">
              <a:spcBef>
                <a:spcPct val="20000"/>
              </a:spcBef>
              <a:buFont typeface="Arial" pitchFamily="34" charset="0"/>
              <a:buChar char="•"/>
              <a:defRPr sz="2400" kern="1200" baseline="0">
                <a:solidFill>
                  <a:schemeClr val="tx1"/>
                </a:solidFill>
                <a:latin typeface="Arial"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baseline="0">
                <a:solidFill>
                  <a:schemeClr val="tx1"/>
                </a:solidFill>
                <a:latin typeface="Arial" pitchFamily="34" charset="0"/>
                <a:ea typeface="+mn-ea"/>
                <a:cs typeface="+mn-cs"/>
              </a:defRPr>
            </a:lvl4pPr>
            <a:lvl5pPr marL="2057400" indent="-228600" algn="l" defTabSz="914400" rtl="0" eaLnBrk="1" latinLnBrk="0" hangingPunct="1">
              <a:spcBef>
                <a:spcPct val="20000"/>
              </a:spcBef>
              <a:buFont typeface="Wingdings" pitchFamily="2" charset="2"/>
              <a:buChar char="§"/>
              <a:defRPr sz="2000" kern="1200" baseline="0">
                <a:solidFill>
                  <a:schemeClr val="tx1"/>
                </a:solidFill>
                <a:latin typeface="Arial"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dirty="0" smtClean="0"/>
              <a:t>Awareness on the rise, but still low… </a:t>
            </a:r>
            <a:endParaRPr lang="en-US" i="1" dirty="0" smtClean="0"/>
          </a:p>
          <a:p>
            <a:pPr marL="0" indent="0">
              <a:buNone/>
            </a:pPr>
            <a:endParaRPr lang="en-US" dirty="0" smtClean="0"/>
          </a:p>
        </p:txBody>
      </p:sp>
    </p:spTree>
    <p:extLst>
      <p:ext uri="{BB962C8B-B14F-4D97-AF65-F5344CB8AC3E}">
        <p14:creationId xmlns:p14="http://schemas.microsoft.com/office/powerpoint/2010/main" val="415210465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smtClean="0"/>
              <a:t>Consumer Responses</a:t>
            </a:r>
            <a:endParaRPr lang="en-US" dirty="0"/>
          </a:p>
        </p:txBody>
      </p:sp>
      <p:sp>
        <p:nvSpPr>
          <p:cNvPr id="4" name="Slide Number Placeholder 3"/>
          <p:cNvSpPr>
            <a:spLocks noGrp="1"/>
          </p:cNvSpPr>
          <p:nvPr>
            <p:ph type="sldNum" sz="quarter" idx="12"/>
          </p:nvPr>
        </p:nvSpPr>
        <p:spPr/>
        <p:txBody>
          <a:bodyPr/>
          <a:lstStyle/>
          <a:p>
            <a:fld id="{4657CBF8-F27D-422C-AA49-6E460FFE3184}" type="slidenum">
              <a:rPr lang="en-US" smtClean="0"/>
              <a:pPr/>
              <a:t>15</a:t>
            </a:fld>
            <a:endParaRPr lang="en-US" dirty="0"/>
          </a:p>
        </p:txBody>
      </p:sp>
      <p:sp>
        <p:nvSpPr>
          <p:cNvPr id="5" name="Rectangle 3"/>
          <p:cNvSpPr txBox="1">
            <a:spLocks noChangeArrowheads="1"/>
          </p:cNvSpPr>
          <p:nvPr/>
        </p:nvSpPr>
        <p:spPr>
          <a:xfrm>
            <a:off x="457200" y="990600"/>
            <a:ext cx="8382000" cy="1048702"/>
          </a:xfrm>
          <a:prstGeom prst="rect">
            <a:avLst/>
          </a:prstGeom>
        </p:spPr>
        <p:txBody>
          <a:bodyPr vert="horz" lIns="91440" tIns="45720" rIns="91440" bIns="45720" rtlCol="0">
            <a:normAutofit fontScale="85000" lnSpcReduction="10000"/>
          </a:bodyPr>
          <a:lstStyle>
            <a:lvl1pPr marL="342900" indent="-342900" algn="l" defTabSz="914400" rtl="0" eaLnBrk="1" latinLnBrk="0" hangingPunct="1">
              <a:spcBef>
                <a:spcPct val="20000"/>
              </a:spcBef>
              <a:buFont typeface="Arial" pitchFamily="34" charset="0"/>
              <a:buChar char="•"/>
              <a:defRPr sz="3200" kern="1200" baseline="0">
                <a:solidFill>
                  <a:schemeClr val="tx1"/>
                </a:solidFill>
                <a:latin typeface="Arial"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baseline="0">
                <a:solidFill>
                  <a:schemeClr val="tx1"/>
                </a:solidFill>
                <a:latin typeface="Arial" pitchFamily="34" charset="0"/>
                <a:ea typeface="+mn-ea"/>
                <a:cs typeface="+mn-cs"/>
              </a:defRPr>
            </a:lvl2pPr>
            <a:lvl3pPr marL="1143000" indent="-228600" algn="l" defTabSz="914400" rtl="0" eaLnBrk="1" latinLnBrk="0" hangingPunct="1">
              <a:spcBef>
                <a:spcPct val="20000"/>
              </a:spcBef>
              <a:buFont typeface="Arial" pitchFamily="34" charset="0"/>
              <a:buChar char="•"/>
              <a:defRPr sz="2400" kern="1200" baseline="0">
                <a:solidFill>
                  <a:schemeClr val="tx1"/>
                </a:solidFill>
                <a:latin typeface="Arial"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baseline="0">
                <a:solidFill>
                  <a:schemeClr val="tx1"/>
                </a:solidFill>
                <a:latin typeface="Arial" pitchFamily="34" charset="0"/>
                <a:ea typeface="+mn-ea"/>
                <a:cs typeface="+mn-cs"/>
              </a:defRPr>
            </a:lvl4pPr>
            <a:lvl5pPr marL="2057400" indent="-228600" algn="l" defTabSz="914400" rtl="0" eaLnBrk="1" latinLnBrk="0" hangingPunct="1">
              <a:spcBef>
                <a:spcPct val="20000"/>
              </a:spcBef>
              <a:buFont typeface="Wingdings" pitchFamily="2" charset="2"/>
              <a:buChar char="§"/>
              <a:defRPr sz="2000" kern="1200" baseline="0">
                <a:solidFill>
                  <a:schemeClr val="tx1"/>
                </a:solidFill>
                <a:latin typeface="Arial"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dirty="0" smtClean="0"/>
              <a:t>On average, </a:t>
            </a:r>
            <a:r>
              <a:rPr lang="en-US" dirty="0"/>
              <a:t>c</a:t>
            </a:r>
            <a:r>
              <a:rPr lang="en-US" dirty="0" smtClean="0"/>
              <a:t>onsumers most often choose CFLs or lower wattage incandescent as replacement</a:t>
            </a:r>
          </a:p>
          <a:p>
            <a:pPr marL="0" indent="0">
              <a:buNone/>
            </a:pPr>
            <a:endParaRPr lang="en-US" dirty="0" smtClean="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1992" y="1883328"/>
            <a:ext cx="6844614" cy="41143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539794" y="5997681"/>
            <a:ext cx="6080206" cy="369332"/>
          </a:xfrm>
          <a:prstGeom prst="rect">
            <a:avLst/>
          </a:prstGeom>
          <a:noFill/>
        </p:spPr>
        <p:txBody>
          <a:bodyPr wrap="square" rtlCol="0">
            <a:spAutoFit/>
          </a:bodyPr>
          <a:lstStyle/>
          <a:p>
            <a:r>
              <a:rPr lang="en-US" i="1" dirty="0" smtClean="0"/>
              <a:t>Source: NYSERDA, 2014; DEP, 2014 </a:t>
            </a:r>
            <a:endParaRPr lang="en-US" i="1" dirty="0"/>
          </a:p>
        </p:txBody>
      </p:sp>
    </p:spTree>
    <p:extLst>
      <p:ext uri="{BB962C8B-B14F-4D97-AF65-F5344CB8AC3E}">
        <p14:creationId xmlns:p14="http://schemas.microsoft.com/office/powerpoint/2010/main" val="287401209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smtClean="0"/>
              <a:t>Consumer Stockpiling</a:t>
            </a:r>
            <a:endParaRPr lang="en-US" dirty="0"/>
          </a:p>
        </p:txBody>
      </p:sp>
      <p:sp>
        <p:nvSpPr>
          <p:cNvPr id="4" name="Slide Number Placeholder 3"/>
          <p:cNvSpPr>
            <a:spLocks noGrp="1"/>
          </p:cNvSpPr>
          <p:nvPr>
            <p:ph type="sldNum" sz="quarter" idx="12"/>
          </p:nvPr>
        </p:nvSpPr>
        <p:spPr/>
        <p:txBody>
          <a:bodyPr/>
          <a:lstStyle/>
          <a:p>
            <a:fld id="{4657CBF8-F27D-422C-AA49-6E460FFE3184}" type="slidenum">
              <a:rPr lang="en-US" smtClean="0"/>
              <a:pPr/>
              <a:t>16</a:t>
            </a:fld>
            <a:endParaRPr lang="en-US" dirty="0"/>
          </a:p>
        </p:txBody>
      </p:sp>
      <p:sp>
        <p:nvSpPr>
          <p:cNvPr id="5" name="Rectangle 3"/>
          <p:cNvSpPr txBox="1">
            <a:spLocks noChangeArrowheads="1"/>
          </p:cNvSpPr>
          <p:nvPr/>
        </p:nvSpPr>
        <p:spPr>
          <a:xfrm>
            <a:off x="380206" y="1016000"/>
            <a:ext cx="8382000" cy="4699000"/>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kern="1200" baseline="0">
                <a:solidFill>
                  <a:schemeClr val="tx1"/>
                </a:solidFill>
                <a:latin typeface="Arial"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baseline="0">
                <a:solidFill>
                  <a:schemeClr val="tx1"/>
                </a:solidFill>
                <a:latin typeface="Arial" pitchFamily="34" charset="0"/>
                <a:ea typeface="+mn-ea"/>
                <a:cs typeface="+mn-cs"/>
              </a:defRPr>
            </a:lvl2pPr>
            <a:lvl3pPr marL="1143000" indent="-228600" algn="l" defTabSz="914400" rtl="0" eaLnBrk="1" latinLnBrk="0" hangingPunct="1">
              <a:spcBef>
                <a:spcPct val="20000"/>
              </a:spcBef>
              <a:buFont typeface="Arial" pitchFamily="34" charset="0"/>
              <a:buChar char="•"/>
              <a:defRPr sz="2400" kern="1200" baseline="0">
                <a:solidFill>
                  <a:schemeClr val="tx1"/>
                </a:solidFill>
                <a:latin typeface="Arial"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baseline="0">
                <a:solidFill>
                  <a:schemeClr val="tx1"/>
                </a:solidFill>
                <a:latin typeface="Arial" pitchFamily="34" charset="0"/>
                <a:ea typeface="+mn-ea"/>
                <a:cs typeface="+mn-cs"/>
              </a:defRPr>
            </a:lvl4pPr>
            <a:lvl5pPr marL="2057400" indent="-228600" algn="l" defTabSz="914400" rtl="0" eaLnBrk="1" latinLnBrk="0" hangingPunct="1">
              <a:spcBef>
                <a:spcPct val="20000"/>
              </a:spcBef>
              <a:buFont typeface="Wingdings" pitchFamily="2" charset="2"/>
              <a:buChar char="§"/>
              <a:defRPr sz="2000" kern="1200" baseline="0">
                <a:solidFill>
                  <a:schemeClr val="tx1"/>
                </a:solidFill>
                <a:latin typeface="Arial"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dirty="0" smtClean="0"/>
              <a:t>Early Findings</a:t>
            </a:r>
          </a:p>
          <a:p>
            <a:r>
              <a:rPr lang="en-US" dirty="0" err="1" smtClean="0"/>
              <a:t>ComEd</a:t>
            </a:r>
            <a:r>
              <a:rPr lang="en-US" dirty="0" smtClean="0"/>
              <a:t> study (2011): 45% of respondents likely to purchase extra 100w bulbs due to EISA</a:t>
            </a:r>
          </a:p>
          <a:p>
            <a:r>
              <a:rPr lang="en-US" dirty="0" smtClean="0"/>
              <a:t>NYSERDA (2011): 3 of 5 manufacturers preparing for hoarding</a:t>
            </a:r>
          </a:p>
          <a:p>
            <a:r>
              <a:rPr lang="en-US" dirty="0" smtClean="0"/>
              <a:t>CT (2011): 10 of 23 focus group participants “currently hoarding” or “would consider hoarding”</a:t>
            </a:r>
          </a:p>
        </p:txBody>
      </p:sp>
    </p:spTree>
    <p:extLst>
      <p:ext uri="{BB962C8B-B14F-4D97-AF65-F5344CB8AC3E}">
        <p14:creationId xmlns:p14="http://schemas.microsoft.com/office/powerpoint/2010/main" val="86366894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Consumer Stockpiling</a:t>
            </a:r>
            <a:endParaRPr lang="en-US" dirty="0"/>
          </a:p>
        </p:txBody>
      </p:sp>
      <p:sp>
        <p:nvSpPr>
          <p:cNvPr id="4" name="Slide Number Placeholder 3"/>
          <p:cNvSpPr>
            <a:spLocks noGrp="1"/>
          </p:cNvSpPr>
          <p:nvPr>
            <p:ph type="sldNum" sz="quarter" idx="12"/>
          </p:nvPr>
        </p:nvSpPr>
        <p:spPr/>
        <p:txBody>
          <a:bodyPr/>
          <a:lstStyle/>
          <a:p>
            <a:fld id="{4657CBF8-F27D-422C-AA49-6E460FFE3184}" type="slidenum">
              <a:rPr lang="en-US" smtClean="0"/>
              <a:pPr/>
              <a:t>17</a:t>
            </a:fld>
            <a:endParaRPr lang="en-US"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1295400"/>
            <a:ext cx="6331324" cy="4305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8804021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smtClean="0"/>
              <a:t>Consumer Stockpiling</a:t>
            </a:r>
            <a:endParaRPr lang="en-US" dirty="0"/>
          </a:p>
        </p:txBody>
      </p:sp>
      <p:sp>
        <p:nvSpPr>
          <p:cNvPr id="4" name="Slide Number Placeholder 3"/>
          <p:cNvSpPr>
            <a:spLocks noGrp="1"/>
          </p:cNvSpPr>
          <p:nvPr>
            <p:ph type="sldNum" sz="quarter" idx="12"/>
          </p:nvPr>
        </p:nvSpPr>
        <p:spPr/>
        <p:txBody>
          <a:bodyPr/>
          <a:lstStyle/>
          <a:p>
            <a:fld id="{4657CBF8-F27D-422C-AA49-6E460FFE3184}" type="slidenum">
              <a:rPr lang="en-US" smtClean="0"/>
              <a:pPr/>
              <a:t>18</a:t>
            </a:fld>
            <a:endParaRPr lang="en-US" dirty="0"/>
          </a:p>
        </p:txBody>
      </p:sp>
      <p:sp>
        <p:nvSpPr>
          <p:cNvPr id="5" name="Rectangle 3"/>
          <p:cNvSpPr txBox="1">
            <a:spLocks noChangeArrowheads="1"/>
          </p:cNvSpPr>
          <p:nvPr/>
        </p:nvSpPr>
        <p:spPr>
          <a:xfrm>
            <a:off x="342900" y="914400"/>
            <a:ext cx="8382000" cy="46990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baseline="0">
                <a:solidFill>
                  <a:schemeClr val="tx1"/>
                </a:solidFill>
                <a:latin typeface="Arial"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baseline="0">
                <a:solidFill>
                  <a:schemeClr val="tx1"/>
                </a:solidFill>
                <a:latin typeface="Arial" pitchFamily="34" charset="0"/>
                <a:ea typeface="+mn-ea"/>
                <a:cs typeface="+mn-cs"/>
              </a:defRPr>
            </a:lvl2pPr>
            <a:lvl3pPr marL="1143000" indent="-228600" algn="l" defTabSz="914400" rtl="0" eaLnBrk="1" latinLnBrk="0" hangingPunct="1">
              <a:spcBef>
                <a:spcPct val="20000"/>
              </a:spcBef>
              <a:buFont typeface="Arial" pitchFamily="34" charset="0"/>
              <a:buChar char="•"/>
              <a:defRPr sz="2400" kern="1200" baseline="0">
                <a:solidFill>
                  <a:schemeClr val="tx1"/>
                </a:solidFill>
                <a:latin typeface="Arial"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baseline="0">
                <a:solidFill>
                  <a:schemeClr val="tx1"/>
                </a:solidFill>
                <a:latin typeface="Arial" pitchFamily="34" charset="0"/>
                <a:ea typeface="+mn-ea"/>
                <a:cs typeface="+mn-cs"/>
              </a:defRPr>
            </a:lvl4pPr>
            <a:lvl5pPr marL="2057400" indent="-228600" algn="l" defTabSz="914400" rtl="0" eaLnBrk="1" latinLnBrk="0" hangingPunct="1">
              <a:spcBef>
                <a:spcPct val="20000"/>
              </a:spcBef>
              <a:buFont typeface="Wingdings" pitchFamily="2" charset="2"/>
              <a:buChar char="§"/>
              <a:defRPr sz="2000" kern="1200" baseline="0">
                <a:solidFill>
                  <a:schemeClr val="tx1"/>
                </a:solidFill>
                <a:latin typeface="Arial"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dirty="0" smtClean="0"/>
              <a:t>Midterm Findings</a:t>
            </a:r>
          </a:p>
          <a:p>
            <a:r>
              <a:rPr lang="en-US" dirty="0" smtClean="0"/>
              <a:t>DEP (2013) 9% of surveyed consumers reportedly purchased extra 100w bulbs</a:t>
            </a:r>
          </a:p>
          <a:p>
            <a:r>
              <a:rPr lang="en-US" dirty="0" smtClean="0"/>
              <a:t>NYSERDA (2013): &lt;1% of onsite audits revealed stockpiled bulbs</a:t>
            </a:r>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3830034"/>
            <a:ext cx="3998913" cy="244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2" name="Group 11"/>
          <p:cNvGrpSpPr/>
          <p:nvPr/>
        </p:nvGrpSpPr>
        <p:grpSpPr>
          <a:xfrm>
            <a:off x="2667000" y="3830034"/>
            <a:ext cx="3886200" cy="2446075"/>
            <a:chOff x="2667000" y="3830034"/>
            <a:chExt cx="3886200" cy="2446075"/>
          </a:xfrm>
        </p:grpSpPr>
        <p:cxnSp>
          <p:nvCxnSpPr>
            <p:cNvPr id="8" name="Straight Connector 7"/>
            <p:cNvCxnSpPr/>
            <p:nvPr/>
          </p:nvCxnSpPr>
          <p:spPr>
            <a:xfrm>
              <a:off x="2667000" y="3962400"/>
              <a:ext cx="3733800" cy="2209800"/>
            </a:xfrm>
            <a:prstGeom prst="line">
              <a:avLst/>
            </a:prstGeom>
            <a:ln w="146050" cmpd="sng">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H="1">
              <a:off x="2667000" y="3830034"/>
              <a:ext cx="3886200" cy="2446075"/>
            </a:xfrm>
            <a:prstGeom prst="line">
              <a:avLst/>
            </a:prstGeom>
            <a:ln w="146050" cmpd="sng">
              <a:solidFill>
                <a:srgbClr val="FF0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000345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smtClean="0"/>
              <a:t>Conclusions</a:t>
            </a:r>
            <a:endParaRPr lang="en-US" dirty="0"/>
          </a:p>
        </p:txBody>
      </p:sp>
      <p:sp>
        <p:nvSpPr>
          <p:cNvPr id="4" name="Slide Number Placeholder 3"/>
          <p:cNvSpPr>
            <a:spLocks noGrp="1"/>
          </p:cNvSpPr>
          <p:nvPr>
            <p:ph type="sldNum" sz="quarter" idx="12"/>
          </p:nvPr>
        </p:nvSpPr>
        <p:spPr/>
        <p:txBody>
          <a:bodyPr/>
          <a:lstStyle/>
          <a:p>
            <a:fld id="{4657CBF8-F27D-422C-AA49-6E460FFE3184}" type="slidenum">
              <a:rPr lang="en-US" smtClean="0"/>
              <a:pPr/>
              <a:t>19</a:t>
            </a:fld>
            <a:endParaRPr lang="en-US" dirty="0"/>
          </a:p>
        </p:txBody>
      </p:sp>
      <p:sp>
        <p:nvSpPr>
          <p:cNvPr id="5" name="Rectangle 3"/>
          <p:cNvSpPr txBox="1">
            <a:spLocks noChangeArrowheads="1"/>
          </p:cNvSpPr>
          <p:nvPr/>
        </p:nvSpPr>
        <p:spPr>
          <a:xfrm>
            <a:off x="457200" y="1295400"/>
            <a:ext cx="8382000" cy="44196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baseline="0">
                <a:solidFill>
                  <a:schemeClr val="tx1"/>
                </a:solidFill>
                <a:latin typeface="Arial"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baseline="0">
                <a:solidFill>
                  <a:schemeClr val="tx1"/>
                </a:solidFill>
                <a:latin typeface="Arial" pitchFamily="34" charset="0"/>
                <a:ea typeface="+mn-ea"/>
                <a:cs typeface="+mn-cs"/>
              </a:defRPr>
            </a:lvl2pPr>
            <a:lvl3pPr marL="1143000" indent="-228600" algn="l" defTabSz="914400" rtl="0" eaLnBrk="1" latinLnBrk="0" hangingPunct="1">
              <a:spcBef>
                <a:spcPct val="20000"/>
              </a:spcBef>
              <a:buFont typeface="Arial" pitchFamily="34" charset="0"/>
              <a:buChar char="•"/>
              <a:defRPr sz="2400" kern="1200" baseline="0">
                <a:solidFill>
                  <a:schemeClr val="tx1"/>
                </a:solidFill>
                <a:latin typeface="Arial"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baseline="0">
                <a:solidFill>
                  <a:schemeClr val="tx1"/>
                </a:solidFill>
                <a:latin typeface="Arial" pitchFamily="34" charset="0"/>
                <a:ea typeface="+mn-ea"/>
                <a:cs typeface="+mn-cs"/>
              </a:defRPr>
            </a:lvl4pPr>
            <a:lvl5pPr marL="2057400" indent="-228600" algn="l" defTabSz="914400" rtl="0" eaLnBrk="1" latinLnBrk="0" hangingPunct="1">
              <a:spcBef>
                <a:spcPct val="20000"/>
              </a:spcBef>
              <a:buFont typeface="Wingdings" pitchFamily="2" charset="2"/>
              <a:buChar char="§"/>
              <a:defRPr sz="2000" kern="1200" baseline="0">
                <a:solidFill>
                  <a:schemeClr val="tx1"/>
                </a:solidFill>
                <a:latin typeface="Arial"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EISA has largely gone “under the radar” </a:t>
            </a:r>
          </a:p>
          <a:p>
            <a:pPr marL="914400" lvl="1" indent="-514350"/>
            <a:r>
              <a:rPr lang="en-US" dirty="0" smtClean="0"/>
              <a:t>Awareness still low</a:t>
            </a:r>
          </a:p>
          <a:p>
            <a:pPr marL="914400" lvl="1" indent="-514350"/>
            <a:r>
              <a:rPr lang="en-US" dirty="0" smtClean="0"/>
              <a:t>Very little consumer education</a:t>
            </a:r>
          </a:p>
          <a:p>
            <a:pPr marL="914400" lvl="1" indent="-514350"/>
            <a:r>
              <a:rPr lang="en-US" dirty="0" smtClean="0"/>
              <a:t>Negligible hoarding </a:t>
            </a:r>
            <a:br>
              <a:rPr lang="en-US" dirty="0" smtClean="0"/>
            </a:br>
            <a:endParaRPr lang="en-US" dirty="0" smtClean="0"/>
          </a:p>
          <a:p>
            <a:r>
              <a:rPr lang="en-US" dirty="0" smtClean="0"/>
              <a:t>Slow sell-through </a:t>
            </a:r>
          </a:p>
          <a:p>
            <a:pPr marL="914400" lvl="1" indent="-514350"/>
            <a:r>
              <a:rPr lang="en-US" dirty="0" smtClean="0"/>
              <a:t>Half of retailers have legacy </a:t>
            </a:r>
            <a:r>
              <a:rPr lang="en-US" dirty="0" err="1" smtClean="0"/>
              <a:t>incandescents</a:t>
            </a:r>
            <a:r>
              <a:rPr lang="en-US" dirty="0" smtClean="0"/>
              <a:t> ~2 years after phase in</a:t>
            </a:r>
            <a:endParaRPr lang="en-US" dirty="0"/>
          </a:p>
        </p:txBody>
      </p:sp>
    </p:spTree>
    <p:extLst>
      <p:ext uri="{BB962C8B-B14F-4D97-AF65-F5344CB8AC3E}">
        <p14:creationId xmlns:p14="http://schemas.microsoft.com/office/powerpoint/2010/main" val="86366894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cdn.vectorstock.com/i/composite/02,55/happy-light-bulb-cartoon-vector-151025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78103" y="1219200"/>
            <a:ext cx="4053840" cy="4267200"/>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p:cNvSpPr>
            <a:spLocks noGrp="1"/>
          </p:cNvSpPr>
          <p:nvPr>
            <p:ph type="title"/>
          </p:nvPr>
        </p:nvSpPr>
        <p:spPr/>
        <p:txBody>
          <a:bodyPr/>
          <a:lstStyle/>
          <a:p>
            <a:r>
              <a:rPr lang="en-US" dirty="0" smtClean="0"/>
              <a:t>Overview</a:t>
            </a:r>
            <a:endParaRPr lang="en-US" dirty="0"/>
          </a:p>
        </p:txBody>
      </p:sp>
      <p:sp>
        <p:nvSpPr>
          <p:cNvPr id="4" name="Slide Number Placeholder 3"/>
          <p:cNvSpPr>
            <a:spLocks noGrp="1"/>
          </p:cNvSpPr>
          <p:nvPr>
            <p:ph type="sldNum" sz="quarter" idx="12"/>
          </p:nvPr>
        </p:nvSpPr>
        <p:spPr/>
        <p:txBody>
          <a:bodyPr/>
          <a:lstStyle/>
          <a:p>
            <a:fld id="{4657CBF8-F27D-422C-AA49-6E460FFE3184}" type="slidenum">
              <a:rPr lang="en-US" smtClean="0"/>
              <a:pPr/>
              <a:t>2</a:t>
            </a:fld>
            <a:endParaRPr lang="en-US" dirty="0"/>
          </a:p>
        </p:txBody>
      </p:sp>
      <p:sp>
        <p:nvSpPr>
          <p:cNvPr id="6" name="Rectangle 3"/>
          <p:cNvSpPr txBox="1">
            <a:spLocks noChangeArrowheads="1"/>
          </p:cNvSpPr>
          <p:nvPr/>
        </p:nvSpPr>
        <p:spPr>
          <a:xfrm>
            <a:off x="457200" y="1600200"/>
            <a:ext cx="8382000" cy="44196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baseline="0">
                <a:solidFill>
                  <a:schemeClr val="tx1"/>
                </a:solidFill>
                <a:latin typeface="Arial"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baseline="0">
                <a:solidFill>
                  <a:schemeClr val="tx1"/>
                </a:solidFill>
                <a:latin typeface="Arial" pitchFamily="34" charset="0"/>
                <a:ea typeface="+mn-ea"/>
                <a:cs typeface="+mn-cs"/>
              </a:defRPr>
            </a:lvl2pPr>
            <a:lvl3pPr marL="1143000" indent="-228600" algn="l" defTabSz="914400" rtl="0" eaLnBrk="1" latinLnBrk="0" hangingPunct="1">
              <a:spcBef>
                <a:spcPct val="20000"/>
              </a:spcBef>
              <a:buFont typeface="Arial" pitchFamily="34" charset="0"/>
              <a:buChar char="•"/>
              <a:defRPr sz="2400" kern="1200" baseline="0">
                <a:solidFill>
                  <a:schemeClr val="tx1"/>
                </a:solidFill>
                <a:latin typeface="Arial"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baseline="0">
                <a:solidFill>
                  <a:schemeClr val="tx1"/>
                </a:solidFill>
                <a:latin typeface="Arial" pitchFamily="34" charset="0"/>
                <a:ea typeface="+mn-ea"/>
                <a:cs typeface="+mn-cs"/>
              </a:defRPr>
            </a:lvl4pPr>
            <a:lvl5pPr marL="2057400" indent="-228600" algn="l" defTabSz="914400" rtl="0" eaLnBrk="1" latinLnBrk="0" hangingPunct="1">
              <a:spcBef>
                <a:spcPct val="20000"/>
              </a:spcBef>
              <a:buFont typeface="Wingdings" pitchFamily="2" charset="2"/>
              <a:buChar char="§"/>
              <a:defRPr sz="2000" kern="1200" baseline="0">
                <a:solidFill>
                  <a:schemeClr val="tx1"/>
                </a:solidFill>
                <a:latin typeface="Arial"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Background on EISA</a:t>
            </a:r>
          </a:p>
          <a:p>
            <a:r>
              <a:rPr lang="en-US" dirty="0" smtClean="0"/>
              <a:t>Updates to </a:t>
            </a:r>
            <a:r>
              <a:rPr lang="en-US" dirty="0"/>
              <a:t>e</a:t>
            </a:r>
            <a:r>
              <a:rPr lang="en-US" dirty="0" smtClean="0"/>
              <a:t>arly findings</a:t>
            </a:r>
          </a:p>
          <a:p>
            <a:pPr lvl="1"/>
            <a:r>
              <a:rPr lang="en-US" dirty="0" smtClean="0"/>
              <a:t>Suppliers</a:t>
            </a:r>
          </a:p>
          <a:p>
            <a:pPr lvl="1"/>
            <a:r>
              <a:rPr lang="en-US" dirty="0"/>
              <a:t>Lamp Availability</a:t>
            </a:r>
          </a:p>
          <a:p>
            <a:pPr lvl="1"/>
            <a:r>
              <a:rPr lang="en-US" dirty="0" smtClean="0"/>
              <a:t>Consumers</a:t>
            </a:r>
          </a:p>
          <a:p>
            <a:r>
              <a:rPr lang="en-US" dirty="0" smtClean="0"/>
              <a:t>Conclusions and Forecasts</a:t>
            </a:r>
          </a:p>
        </p:txBody>
      </p:sp>
    </p:spTree>
    <p:extLst>
      <p:ext uri="{BB962C8B-B14F-4D97-AF65-F5344CB8AC3E}">
        <p14:creationId xmlns:p14="http://schemas.microsoft.com/office/powerpoint/2010/main" val="98357924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smtClean="0"/>
              <a:t>Forecasts</a:t>
            </a:r>
            <a:endParaRPr lang="en-US" dirty="0"/>
          </a:p>
        </p:txBody>
      </p:sp>
      <p:sp>
        <p:nvSpPr>
          <p:cNvPr id="4" name="Slide Number Placeholder 3"/>
          <p:cNvSpPr>
            <a:spLocks noGrp="1"/>
          </p:cNvSpPr>
          <p:nvPr>
            <p:ph type="sldNum" sz="quarter" idx="12"/>
          </p:nvPr>
        </p:nvSpPr>
        <p:spPr/>
        <p:txBody>
          <a:bodyPr/>
          <a:lstStyle/>
          <a:p>
            <a:fld id="{4657CBF8-F27D-422C-AA49-6E460FFE3184}" type="slidenum">
              <a:rPr lang="en-US" smtClean="0"/>
              <a:pPr/>
              <a:t>20</a:t>
            </a:fld>
            <a:endParaRPr lang="en-US" dirty="0"/>
          </a:p>
        </p:txBody>
      </p:sp>
      <p:sp>
        <p:nvSpPr>
          <p:cNvPr id="5" name="Rectangle 3"/>
          <p:cNvSpPr txBox="1">
            <a:spLocks noChangeArrowheads="1"/>
          </p:cNvSpPr>
          <p:nvPr/>
        </p:nvSpPr>
        <p:spPr>
          <a:xfrm>
            <a:off x="457200" y="914400"/>
            <a:ext cx="8382000" cy="51054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baseline="0">
                <a:solidFill>
                  <a:schemeClr val="tx1"/>
                </a:solidFill>
                <a:latin typeface="Arial"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baseline="0">
                <a:solidFill>
                  <a:schemeClr val="tx1"/>
                </a:solidFill>
                <a:latin typeface="Arial" pitchFamily="34" charset="0"/>
                <a:ea typeface="+mn-ea"/>
                <a:cs typeface="+mn-cs"/>
              </a:defRPr>
            </a:lvl2pPr>
            <a:lvl3pPr marL="1143000" indent="-228600" algn="l" defTabSz="914400" rtl="0" eaLnBrk="1" latinLnBrk="0" hangingPunct="1">
              <a:spcBef>
                <a:spcPct val="20000"/>
              </a:spcBef>
              <a:buFont typeface="Arial" pitchFamily="34" charset="0"/>
              <a:buChar char="•"/>
              <a:defRPr sz="2400" kern="1200" baseline="0">
                <a:solidFill>
                  <a:schemeClr val="tx1"/>
                </a:solidFill>
                <a:latin typeface="Arial"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baseline="0">
                <a:solidFill>
                  <a:schemeClr val="tx1"/>
                </a:solidFill>
                <a:latin typeface="Arial" pitchFamily="34" charset="0"/>
                <a:ea typeface="+mn-ea"/>
                <a:cs typeface="+mn-cs"/>
              </a:defRPr>
            </a:lvl4pPr>
            <a:lvl5pPr marL="2057400" indent="-228600" algn="l" defTabSz="914400" rtl="0" eaLnBrk="1" latinLnBrk="0" hangingPunct="1">
              <a:spcBef>
                <a:spcPct val="20000"/>
              </a:spcBef>
              <a:buFont typeface="Wingdings" pitchFamily="2" charset="2"/>
              <a:buChar char="§"/>
              <a:defRPr sz="2000" kern="1200" baseline="0">
                <a:solidFill>
                  <a:schemeClr val="tx1"/>
                </a:solidFill>
                <a:latin typeface="Arial"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en-US" dirty="0"/>
          </a:p>
        </p:txBody>
      </p:sp>
      <p:pic>
        <p:nvPicPr>
          <p:cNvPr id="3076" name="Picture 4" descr="http://fc09.deviantart.net/fs70/i/2012/171/0/3/crystal_ball_by_kestya-d52gkyf.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 y="914400"/>
            <a:ext cx="3047999" cy="304800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3"/>
          <p:cNvSpPr txBox="1">
            <a:spLocks noChangeArrowheads="1"/>
          </p:cNvSpPr>
          <p:nvPr/>
        </p:nvSpPr>
        <p:spPr>
          <a:xfrm>
            <a:off x="3697512" y="947056"/>
            <a:ext cx="5105402" cy="507274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baseline="0">
                <a:solidFill>
                  <a:schemeClr val="tx1"/>
                </a:solidFill>
                <a:latin typeface="Arial"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baseline="0">
                <a:solidFill>
                  <a:schemeClr val="tx1"/>
                </a:solidFill>
                <a:latin typeface="Arial" pitchFamily="34" charset="0"/>
                <a:ea typeface="+mn-ea"/>
                <a:cs typeface="+mn-cs"/>
              </a:defRPr>
            </a:lvl2pPr>
            <a:lvl3pPr marL="1143000" indent="-228600" algn="l" defTabSz="914400" rtl="0" eaLnBrk="1" latinLnBrk="0" hangingPunct="1">
              <a:spcBef>
                <a:spcPct val="20000"/>
              </a:spcBef>
              <a:buFont typeface="Arial" pitchFamily="34" charset="0"/>
              <a:buChar char="•"/>
              <a:defRPr sz="2400" kern="1200" baseline="0">
                <a:solidFill>
                  <a:schemeClr val="tx1"/>
                </a:solidFill>
                <a:latin typeface="Arial"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baseline="0">
                <a:solidFill>
                  <a:schemeClr val="tx1"/>
                </a:solidFill>
                <a:latin typeface="Arial" pitchFamily="34" charset="0"/>
                <a:ea typeface="+mn-ea"/>
                <a:cs typeface="+mn-cs"/>
              </a:defRPr>
            </a:lvl4pPr>
            <a:lvl5pPr marL="2057400" indent="-228600" algn="l" defTabSz="914400" rtl="0" eaLnBrk="1" latinLnBrk="0" hangingPunct="1">
              <a:spcBef>
                <a:spcPct val="20000"/>
              </a:spcBef>
              <a:buFont typeface="Wingdings" pitchFamily="2" charset="2"/>
              <a:buChar char="§"/>
              <a:defRPr sz="2000" kern="1200" baseline="0">
                <a:solidFill>
                  <a:schemeClr val="tx1"/>
                </a:solidFill>
                <a:latin typeface="Arial"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High </a:t>
            </a:r>
            <a:r>
              <a:rPr lang="en-US" dirty="0" err="1" smtClean="0"/>
              <a:t>freeridership</a:t>
            </a:r>
            <a:r>
              <a:rPr lang="en-US" dirty="0" smtClean="0"/>
              <a:t> in CFL programs</a:t>
            </a:r>
            <a:br>
              <a:rPr lang="en-US" dirty="0" smtClean="0"/>
            </a:br>
            <a:endParaRPr lang="en-US" dirty="0" smtClean="0"/>
          </a:p>
          <a:p>
            <a:r>
              <a:rPr lang="en-US" dirty="0" smtClean="0"/>
              <a:t>LEDs are going to have much quicker adoption rate</a:t>
            </a:r>
          </a:p>
          <a:p>
            <a:pPr marL="914400" lvl="1" indent="-514350"/>
            <a:r>
              <a:rPr lang="en-US" dirty="0" smtClean="0"/>
              <a:t>Better technology</a:t>
            </a:r>
          </a:p>
          <a:p>
            <a:pPr marL="914400" lvl="1" indent="-514350"/>
            <a:r>
              <a:rPr lang="en-US" dirty="0" smtClean="0"/>
              <a:t>Lessons learned from CFLs</a:t>
            </a:r>
            <a:endParaRPr lang="en-US" dirty="0"/>
          </a:p>
          <a:p>
            <a:pPr marL="400050" lvl="1" indent="0">
              <a:buNone/>
            </a:pPr>
            <a:endParaRPr lang="en-US" dirty="0" smtClean="0"/>
          </a:p>
        </p:txBody>
      </p:sp>
    </p:spTree>
    <p:extLst>
      <p:ext uri="{BB962C8B-B14F-4D97-AF65-F5344CB8AC3E}">
        <p14:creationId xmlns:p14="http://schemas.microsoft.com/office/powerpoint/2010/main" val="86366894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endParaRPr lang="en-US" dirty="0" smtClean="0"/>
          </a:p>
          <a:p>
            <a:endParaRPr lang="en-US" dirty="0"/>
          </a:p>
          <a:p>
            <a:pPr marL="2171700" lvl="5" indent="0">
              <a:spcBef>
                <a:spcPts val="0"/>
              </a:spcBef>
              <a:buNone/>
            </a:pPr>
            <a:r>
              <a:rPr lang="en-US" sz="2400" b="1" u="sng" dirty="0" smtClean="0"/>
              <a:t>Contact:</a:t>
            </a:r>
          </a:p>
          <a:p>
            <a:pPr marL="2171700" lvl="5" indent="0">
              <a:spcBef>
                <a:spcPts val="0"/>
              </a:spcBef>
              <a:buNone/>
            </a:pPr>
            <a:r>
              <a:rPr lang="en-US" sz="2400" dirty="0" smtClean="0"/>
              <a:t>Katie Parkinson	</a:t>
            </a:r>
          </a:p>
          <a:p>
            <a:pPr marL="2171700" lvl="5" indent="0">
              <a:spcBef>
                <a:spcPts val="0"/>
              </a:spcBef>
              <a:buNone/>
            </a:pPr>
            <a:r>
              <a:rPr lang="en-US" sz="2400" dirty="0" smtClean="0"/>
              <a:t>Apex Analytics</a:t>
            </a:r>
          </a:p>
          <a:p>
            <a:pPr marL="2171700" lvl="5" indent="0">
              <a:spcBef>
                <a:spcPts val="0"/>
              </a:spcBef>
              <a:buNone/>
            </a:pPr>
            <a:r>
              <a:rPr lang="en-US" sz="2400" dirty="0" smtClean="0"/>
              <a:t>1525 Spruce Street, Suite 200</a:t>
            </a:r>
          </a:p>
          <a:p>
            <a:pPr marL="2171700" lvl="5" indent="0">
              <a:spcBef>
                <a:spcPts val="0"/>
              </a:spcBef>
              <a:buNone/>
            </a:pPr>
            <a:r>
              <a:rPr lang="en-US" sz="2400" dirty="0" smtClean="0"/>
              <a:t>Boulder, CO 80302</a:t>
            </a:r>
          </a:p>
          <a:p>
            <a:pPr marL="2171700" lvl="5" indent="0">
              <a:spcBef>
                <a:spcPts val="0"/>
              </a:spcBef>
              <a:buNone/>
            </a:pPr>
            <a:r>
              <a:rPr lang="en-US" sz="2400" dirty="0" smtClean="0"/>
              <a:t>(303) 590 -9888  x 102</a:t>
            </a:r>
          </a:p>
          <a:p>
            <a:pPr marL="2171700" lvl="5" indent="0">
              <a:spcBef>
                <a:spcPts val="0"/>
              </a:spcBef>
              <a:buNone/>
            </a:pPr>
            <a:r>
              <a:rPr lang="en-US" sz="2400" dirty="0" smtClean="0"/>
              <a:t>katiep@apexanalyticsllc.com</a:t>
            </a:r>
            <a:endParaRPr lang="en-US" sz="2400" dirty="0"/>
          </a:p>
        </p:txBody>
      </p:sp>
      <p:sp>
        <p:nvSpPr>
          <p:cNvPr id="3" name="Title 2"/>
          <p:cNvSpPr>
            <a:spLocks noGrp="1"/>
          </p:cNvSpPr>
          <p:nvPr>
            <p:ph type="title"/>
          </p:nvPr>
        </p:nvSpPr>
        <p:spPr/>
        <p:txBody>
          <a:bodyPr/>
          <a:lstStyle/>
          <a:p>
            <a:r>
              <a:rPr lang="en-US" dirty="0" smtClean="0"/>
              <a:t>Questions?</a:t>
            </a:r>
            <a:endParaRPr lang="en-US" dirty="0"/>
          </a:p>
        </p:txBody>
      </p:sp>
      <p:sp>
        <p:nvSpPr>
          <p:cNvPr id="4" name="Slide Number Placeholder 3"/>
          <p:cNvSpPr>
            <a:spLocks noGrp="1"/>
          </p:cNvSpPr>
          <p:nvPr>
            <p:ph type="sldNum" sz="quarter" idx="12"/>
          </p:nvPr>
        </p:nvSpPr>
        <p:spPr/>
        <p:txBody>
          <a:bodyPr/>
          <a:lstStyle/>
          <a:p>
            <a:fld id="{4657CBF8-F27D-422C-AA49-6E460FFE3184}" type="slidenum">
              <a:rPr lang="en-US" smtClean="0"/>
              <a:pPr/>
              <a:t>21</a:t>
            </a:fld>
            <a:endParaRPr lang="en-US" dirty="0"/>
          </a:p>
        </p:txBody>
      </p:sp>
    </p:spTree>
    <p:extLst>
      <p:ext uri="{BB962C8B-B14F-4D97-AF65-F5344CB8AC3E}">
        <p14:creationId xmlns:p14="http://schemas.microsoft.com/office/powerpoint/2010/main" val="333721162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33614" y="1295400"/>
            <a:ext cx="8082643" cy="1600200"/>
          </a:xfrm>
          <a:ln/>
        </p:spPr>
        <p:style>
          <a:lnRef idx="1">
            <a:schemeClr val="accent4"/>
          </a:lnRef>
          <a:fillRef idx="2">
            <a:schemeClr val="accent4"/>
          </a:fillRef>
          <a:effectRef idx="1">
            <a:schemeClr val="accent4"/>
          </a:effectRef>
          <a:fontRef idx="minor">
            <a:schemeClr val="dk1"/>
          </a:fontRef>
        </p:style>
        <p:txBody>
          <a:bodyPr/>
          <a:lstStyle/>
          <a:p>
            <a:pPr marL="0" indent="0" algn="ctr">
              <a:buNone/>
            </a:pPr>
            <a:r>
              <a:rPr lang="en-US" sz="3000" dirty="0" smtClean="0">
                <a:cs typeface="Arial" panose="020B0604020202020204" pitchFamily="34" charset="0"/>
              </a:rPr>
              <a:t>“If you steal from one author, it’s called plagiarism; </a:t>
            </a:r>
            <a:br>
              <a:rPr lang="en-US" sz="3000" dirty="0" smtClean="0">
                <a:cs typeface="Arial" panose="020B0604020202020204" pitchFamily="34" charset="0"/>
              </a:rPr>
            </a:br>
            <a:r>
              <a:rPr lang="en-US" sz="3000" dirty="0" smtClean="0">
                <a:cs typeface="Arial" panose="020B0604020202020204" pitchFamily="34" charset="0"/>
              </a:rPr>
              <a:t>If you steal from many, it’s research.”</a:t>
            </a:r>
          </a:p>
          <a:p>
            <a:pPr marL="0" indent="0">
              <a:buNone/>
            </a:pPr>
            <a:r>
              <a:rPr lang="en-US" sz="2800" dirty="0" smtClean="0">
                <a:cs typeface="Arial" panose="020B0604020202020204" pitchFamily="34" charset="0"/>
              </a:rPr>
              <a:t>-William </a:t>
            </a:r>
            <a:r>
              <a:rPr lang="en-US" sz="2800" dirty="0" err="1" smtClean="0">
                <a:cs typeface="Arial" panose="020B0604020202020204" pitchFamily="34" charset="0"/>
              </a:rPr>
              <a:t>Mizner</a:t>
            </a:r>
            <a:r>
              <a:rPr lang="en-US" sz="2800" dirty="0" smtClean="0">
                <a:cs typeface="Arial" panose="020B0604020202020204" pitchFamily="34" charset="0"/>
              </a:rPr>
              <a:t>, 1933</a:t>
            </a:r>
            <a:endParaRPr lang="en-US" sz="2800" dirty="0">
              <a:cs typeface="Arial" panose="020B0604020202020204" pitchFamily="34" charset="0"/>
            </a:endParaRPr>
          </a:p>
        </p:txBody>
      </p:sp>
      <p:sp>
        <p:nvSpPr>
          <p:cNvPr id="3" name="Title 2"/>
          <p:cNvSpPr>
            <a:spLocks noGrp="1"/>
          </p:cNvSpPr>
          <p:nvPr>
            <p:ph type="title"/>
          </p:nvPr>
        </p:nvSpPr>
        <p:spPr/>
        <p:txBody>
          <a:bodyPr/>
          <a:lstStyle/>
          <a:p>
            <a:r>
              <a:rPr lang="en-US" dirty="0" smtClean="0"/>
              <a:t>Brief Intermission</a:t>
            </a:r>
            <a:endParaRPr lang="en-US" dirty="0"/>
          </a:p>
        </p:txBody>
      </p:sp>
      <p:sp>
        <p:nvSpPr>
          <p:cNvPr id="4" name="Slide Number Placeholder 3"/>
          <p:cNvSpPr>
            <a:spLocks noGrp="1"/>
          </p:cNvSpPr>
          <p:nvPr>
            <p:ph type="sldNum" sz="quarter" idx="12"/>
          </p:nvPr>
        </p:nvSpPr>
        <p:spPr/>
        <p:txBody>
          <a:bodyPr/>
          <a:lstStyle/>
          <a:p>
            <a:fld id="{4657CBF8-F27D-422C-AA49-6E460FFE3184}" type="slidenum">
              <a:rPr lang="en-US" smtClean="0"/>
              <a:pPr/>
              <a:t>3</a:t>
            </a:fld>
            <a:endParaRPr lang="en-US" dirty="0"/>
          </a:p>
        </p:txBody>
      </p:sp>
      <p:sp>
        <p:nvSpPr>
          <p:cNvPr id="5" name="TextBox 4"/>
          <p:cNvSpPr txBox="1"/>
          <p:nvPr/>
        </p:nvSpPr>
        <p:spPr>
          <a:xfrm>
            <a:off x="455387" y="3894407"/>
            <a:ext cx="2362200" cy="369332"/>
          </a:xfrm>
          <a:prstGeom prst="rect">
            <a:avLst/>
          </a:prstGeom>
          <a:noFill/>
        </p:spPr>
        <p:txBody>
          <a:bodyPr wrap="square" rtlCol="0">
            <a:spAutoFit/>
          </a:bodyPr>
          <a:lstStyle/>
          <a:p>
            <a:r>
              <a:rPr lang="en-US" dirty="0" smtClean="0"/>
              <a:t>The Cadmus Group, </a:t>
            </a:r>
            <a:r>
              <a:rPr lang="en-US" dirty="0" err="1" smtClean="0"/>
              <a:t>Inc</a:t>
            </a:r>
            <a:endParaRPr lang="en-US" dirty="0"/>
          </a:p>
        </p:txBody>
      </p:sp>
      <p:sp>
        <p:nvSpPr>
          <p:cNvPr id="6" name="TextBox 5"/>
          <p:cNvSpPr txBox="1"/>
          <p:nvPr/>
        </p:nvSpPr>
        <p:spPr>
          <a:xfrm>
            <a:off x="2779486" y="4401286"/>
            <a:ext cx="2590800" cy="369332"/>
          </a:xfrm>
          <a:prstGeom prst="rect">
            <a:avLst/>
          </a:prstGeom>
          <a:noFill/>
        </p:spPr>
        <p:txBody>
          <a:bodyPr wrap="square" rtlCol="0">
            <a:spAutoFit/>
          </a:bodyPr>
          <a:lstStyle/>
          <a:p>
            <a:r>
              <a:rPr lang="en-US" dirty="0" smtClean="0"/>
              <a:t>Navigant Consulting, </a:t>
            </a:r>
            <a:r>
              <a:rPr lang="en-US" dirty="0" err="1" smtClean="0"/>
              <a:t>Inc</a:t>
            </a:r>
            <a:endParaRPr lang="en-US" dirty="0"/>
          </a:p>
        </p:txBody>
      </p:sp>
      <p:sp>
        <p:nvSpPr>
          <p:cNvPr id="7" name="TextBox 6"/>
          <p:cNvSpPr txBox="1"/>
          <p:nvPr/>
        </p:nvSpPr>
        <p:spPr>
          <a:xfrm>
            <a:off x="3795486" y="3808103"/>
            <a:ext cx="762000" cy="369332"/>
          </a:xfrm>
          <a:prstGeom prst="rect">
            <a:avLst/>
          </a:prstGeom>
          <a:noFill/>
        </p:spPr>
        <p:txBody>
          <a:bodyPr wrap="square" rtlCol="0">
            <a:spAutoFit/>
          </a:bodyPr>
          <a:lstStyle/>
          <a:p>
            <a:r>
              <a:rPr lang="en-US" dirty="0" err="1" smtClean="0"/>
              <a:t>Itron</a:t>
            </a:r>
            <a:endParaRPr lang="en-US" dirty="0"/>
          </a:p>
        </p:txBody>
      </p:sp>
      <p:sp>
        <p:nvSpPr>
          <p:cNvPr id="8" name="TextBox 7"/>
          <p:cNvSpPr txBox="1"/>
          <p:nvPr/>
        </p:nvSpPr>
        <p:spPr>
          <a:xfrm>
            <a:off x="5228771" y="3405164"/>
            <a:ext cx="762000" cy="369332"/>
          </a:xfrm>
          <a:prstGeom prst="rect">
            <a:avLst/>
          </a:prstGeom>
          <a:noFill/>
        </p:spPr>
        <p:txBody>
          <a:bodyPr wrap="square" rtlCol="0">
            <a:spAutoFit/>
          </a:bodyPr>
          <a:lstStyle/>
          <a:p>
            <a:r>
              <a:rPr lang="en-US" dirty="0" err="1" smtClean="0"/>
              <a:t>Kema</a:t>
            </a:r>
            <a:endParaRPr lang="en-US" dirty="0"/>
          </a:p>
        </p:txBody>
      </p:sp>
      <p:sp>
        <p:nvSpPr>
          <p:cNvPr id="9" name="TextBox 8"/>
          <p:cNvSpPr txBox="1"/>
          <p:nvPr/>
        </p:nvSpPr>
        <p:spPr>
          <a:xfrm>
            <a:off x="6413499" y="4620006"/>
            <a:ext cx="1186543" cy="369332"/>
          </a:xfrm>
          <a:prstGeom prst="rect">
            <a:avLst/>
          </a:prstGeom>
          <a:noFill/>
        </p:spPr>
        <p:txBody>
          <a:bodyPr wrap="square" rtlCol="0">
            <a:spAutoFit/>
          </a:bodyPr>
          <a:lstStyle/>
          <a:p>
            <a:r>
              <a:rPr lang="en-US" dirty="0" smtClean="0"/>
              <a:t>DNV </a:t>
            </a:r>
            <a:r>
              <a:rPr lang="en-US" dirty="0" err="1" smtClean="0"/>
              <a:t>Kema</a:t>
            </a:r>
            <a:endParaRPr lang="en-US" dirty="0"/>
          </a:p>
        </p:txBody>
      </p:sp>
      <p:sp>
        <p:nvSpPr>
          <p:cNvPr id="10" name="TextBox 9"/>
          <p:cNvSpPr txBox="1"/>
          <p:nvPr/>
        </p:nvSpPr>
        <p:spPr>
          <a:xfrm>
            <a:off x="836386" y="5436314"/>
            <a:ext cx="914400" cy="369332"/>
          </a:xfrm>
          <a:prstGeom prst="rect">
            <a:avLst/>
          </a:prstGeom>
          <a:noFill/>
        </p:spPr>
        <p:txBody>
          <a:bodyPr wrap="square" rtlCol="0">
            <a:spAutoFit/>
          </a:bodyPr>
          <a:lstStyle/>
          <a:p>
            <a:r>
              <a:rPr lang="en-US" dirty="0" smtClean="0"/>
              <a:t>DNV GL</a:t>
            </a:r>
            <a:endParaRPr lang="en-US" dirty="0"/>
          </a:p>
        </p:txBody>
      </p:sp>
      <p:sp>
        <p:nvSpPr>
          <p:cNvPr id="11" name="TextBox 10"/>
          <p:cNvSpPr txBox="1"/>
          <p:nvPr/>
        </p:nvSpPr>
        <p:spPr>
          <a:xfrm>
            <a:off x="5822042" y="5589781"/>
            <a:ext cx="1778000" cy="369332"/>
          </a:xfrm>
          <a:prstGeom prst="rect">
            <a:avLst/>
          </a:prstGeom>
          <a:noFill/>
        </p:spPr>
        <p:txBody>
          <a:bodyPr wrap="square" rtlCol="0">
            <a:spAutoFit/>
          </a:bodyPr>
          <a:lstStyle/>
          <a:p>
            <a:r>
              <a:rPr lang="en-US" dirty="0" smtClean="0"/>
              <a:t>NMR Group, </a:t>
            </a:r>
            <a:r>
              <a:rPr lang="en-US" dirty="0" err="1" smtClean="0"/>
              <a:t>Inc</a:t>
            </a:r>
            <a:endParaRPr lang="en-US" dirty="0"/>
          </a:p>
        </p:txBody>
      </p:sp>
      <p:sp>
        <p:nvSpPr>
          <p:cNvPr id="12" name="TextBox 11"/>
          <p:cNvSpPr txBox="1"/>
          <p:nvPr/>
        </p:nvSpPr>
        <p:spPr>
          <a:xfrm>
            <a:off x="5236028" y="4216620"/>
            <a:ext cx="2819400" cy="369332"/>
          </a:xfrm>
          <a:prstGeom prst="rect">
            <a:avLst/>
          </a:prstGeom>
          <a:noFill/>
        </p:spPr>
        <p:txBody>
          <a:bodyPr wrap="square" rtlCol="0">
            <a:spAutoFit/>
          </a:bodyPr>
          <a:lstStyle/>
          <a:p>
            <a:r>
              <a:rPr lang="en-US" dirty="0" smtClean="0"/>
              <a:t>Massachusetts Consortium</a:t>
            </a:r>
            <a:endParaRPr lang="en-US" dirty="0"/>
          </a:p>
        </p:txBody>
      </p:sp>
      <p:sp>
        <p:nvSpPr>
          <p:cNvPr id="13" name="TextBox 12"/>
          <p:cNvSpPr txBox="1"/>
          <p:nvPr/>
        </p:nvSpPr>
        <p:spPr>
          <a:xfrm>
            <a:off x="2309585" y="5328494"/>
            <a:ext cx="1295400" cy="369332"/>
          </a:xfrm>
          <a:prstGeom prst="rect">
            <a:avLst/>
          </a:prstGeom>
          <a:noFill/>
        </p:spPr>
        <p:txBody>
          <a:bodyPr wrap="square" rtlCol="0">
            <a:spAutoFit/>
          </a:bodyPr>
          <a:lstStyle/>
          <a:p>
            <a:r>
              <a:rPr lang="en-US" dirty="0" smtClean="0"/>
              <a:t>PacifiCorp</a:t>
            </a:r>
            <a:endParaRPr lang="en-US" dirty="0"/>
          </a:p>
        </p:txBody>
      </p:sp>
      <p:sp>
        <p:nvSpPr>
          <p:cNvPr id="14" name="TextBox 13"/>
          <p:cNvSpPr txBox="1"/>
          <p:nvPr/>
        </p:nvSpPr>
        <p:spPr>
          <a:xfrm>
            <a:off x="1638298" y="4897436"/>
            <a:ext cx="2552699" cy="369332"/>
          </a:xfrm>
          <a:prstGeom prst="rect">
            <a:avLst/>
          </a:prstGeom>
          <a:noFill/>
        </p:spPr>
        <p:txBody>
          <a:bodyPr wrap="square" rtlCol="0">
            <a:spAutoFit/>
          </a:bodyPr>
          <a:lstStyle/>
          <a:p>
            <a:r>
              <a:rPr lang="en-US" dirty="0" smtClean="0"/>
              <a:t>Connecticut Consortium</a:t>
            </a:r>
            <a:endParaRPr lang="en-US" dirty="0"/>
          </a:p>
        </p:txBody>
      </p:sp>
      <p:sp>
        <p:nvSpPr>
          <p:cNvPr id="15" name="TextBox 14"/>
          <p:cNvSpPr txBox="1"/>
          <p:nvPr/>
        </p:nvSpPr>
        <p:spPr>
          <a:xfrm>
            <a:off x="4136568" y="5306898"/>
            <a:ext cx="968829" cy="369332"/>
          </a:xfrm>
          <a:prstGeom prst="rect">
            <a:avLst/>
          </a:prstGeom>
          <a:noFill/>
        </p:spPr>
        <p:txBody>
          <a:bodyPr wrap="square" rtlCol="0">
            <a:spAutoFit/>
          </a:bodyPr>
          <a:lstStyle/>
          <a:p>
            <a:r>
              <a:rPr lang="en-US" dirty="0" err="1" smtClean="0"/>
              <a:t>ComEd</a:t>
            </a:r>
            <a:endParaRPr lang="en-US" dirty="0"/>
          </a:p>
        </p:txBody>
      </p:sp>
      <p:sp>
        <p:nvSpPr>
          <p:cNvPr id="16" name="TextBox 15"/>
          <p:cNvSpPr txBox="1"/>
          <p:nvPr/>
        </p:nvSpPr>
        <p:spPr>
          <a:xfrm>
            <a:off x="5294085" y="4953998"/>
            <a:ext cx="703943" cy="369332"/>
          </a:xfrm>
          <a:prstGeom prst="rect">
            <a:avLst/>
          </a:prstGeom>
          <a:noFill/>
        </p:spPr>
        <p:txBody>
          <a:bodyPr wrap="square" rtlCol="0">
            <a:spAutoFit/>
          </a:bodyPr>
          <a:lstStyle/>
          <a:p>
            <a:r>
              <a:rPr lang="en-US" dirty="0" smtClean="0"/>
              <a:t>NEEA</a:t>
            </a:r>
            <a:endParaRPr lang="en-US" dirty="0"/>
          </a:p>
        </p:txBody>
      </p:sp>
      <p:sp>
        <p:nvSpPr>
          <p:cNvPr id="17" name="TextBox 16"/>
          <p:cNvSpPr txBox="1"/>
          <p:nvPr/>
        </p:nvSpPr>
        <p:spPr>
          <a:xfrm>
            <a:off x="2630714" y="3200400"/>
            <a:ext cx="2336800" cy="369332"/>
          </a:xfrm>
          <a:prstGeom prst="rect">
            <a:avLst/>
          </a:prstGeom>
          <a:noFill/>
        </p:spPr>
        <p:txBody>
          <a:bodyPr wrap="square" rtlCol="0">
            <a:spAutoFit/>
          </a:bodyPr>
          <a:lstStyle/>
          <a:p>
            <a:r>
              <a:rPr lang="en-US" dirty="0" smtClean="0"/>
              <a:t>Duke Energy Progress</a:t>
            </a:r>
            <a:endParaRPr lang="en-US" dirty="0"/>
          </a:p>
        </p:txBody>
      </p:sp>
      <p:sp>
        <p:nvSpPr>
          <p:cNvPr id="18" name="TextBox 17"/>
          <p:cNvSpPr txBox="1"/>
          <p:nvPr/>
        </p:nvSpPr>
        <p:spPr>
          <a:xfrm>
            <a:off x="874487" y="3200400"/>
            <a:ext cx="762000" cy="369332"/>
          </a:xfrm>
          <a:prstGeom prst="rect">
            <a:avLst/>
          </a:prstGeom>
          <a:noFill/>
        </p:spPr>
        <p:txBody>
          <a:bodyPr wrap="square" rtlCol="0">
            <a:spAutoFit/>
          </a:bodyPr>
          <a:lstStyle/>
          <a:p>
            <a:r>
              <a:rPr lang="en-US" dirty="0" smtClean="0"/>
              <a:t>CPUC</a:t>
            </a:r>
            <a:endParaRPr lang="en-US" dirty="0"/>
          </a:p>
        </p:txBody>
      </p:sp>
      <p:sp>
        <p:nvSpPr>
          <p:cNvPr id="19" name="TextBox 18"/>
          <p:cNvSpPr txBox="1"/>
          <p:nvPr/>
        </p:nvSpPr>
        <p:spPr>
          <a:xfrm>
            <a:off x="7084786" y="5220449"/>
            <a:ext cx="1221014" cy="369332"/>
          </a:xfrm>
          <a:prstGeom prst="rect">
            <a:avLst/>
          </a:prstGeom>
          <a:noFill/>
        </p:spPr>
        <p:txBody>
          <a:bodyPr wrap="square" rtlCol="0">
            <a:spAutoFit/>
          </a:bodyPr>
          <a:lstStyle/>
          <a:p>
            <a:r>
              <a:rPr lang="en-US" dirty="0" smtClean="0"/>
              <a:t>NYSERDA</a:t>
            </a:r>
            <a:endParaRPr lang="en-US" dirty="0"/>
          </a:p>
        </p:txBody>
      </p:sp>
      <p:sp>
        <p:nvSpPr>
          <p:cNvPr id="20" name="TextBox 19"/>
          <p:cNvSpPr txBox="1"/>
          <p:nvPr/>
        </p:nvSpPr>
        <p:spPr>
          <a:xfrm>
            <a:off x="3262082" y="5805646"/>
            <a:ext cx="2336800" cy="369332"/>
          </a:xfrm>
          <a:prstGeom prst="rect">
            <a:avLst/>
          </a:prstGeom>
          <a:noFill/>
        </p:spPr>
        <p:txBody>
          <a:bodyPr wrap="square" rtlCol="0">
            <a:spAutoFit/>
          </a:bodyPr>
          <a:lstStyle/>
          <a:p>
            <a:r>
              <a:rPr lang="en-US" dirty="0" smtClean="0"/>
              <a:t>Rocky Mountain Power</a:t>
            </a:r>
            <a:endParaRPr lang="en-US" dirty="0"/>
          </a:p>
        </p:txBody>
      </p:sp>
      <p:sp>
        <p:nvSpPr>
          <p:cNvPr id="21" name="TextBox 20"/>
          <p:cNvSpPr txBox="1"/>
          <p:nvPr/>
        </p:nvSpPr>
        <p:spPr>
          <a:xfrm>
            <a:off x="379187" y="4584666"/>
            <a:ext cx="1752600" cy="369332"/>
          </a:xfrm>
          <a:prstGeom prst="rect">
            <a:avLst/>
          </a:prstGeom>
          <a:noFill/>
        </p:spPr>
        <p:txBody>
          <a:bodyPr wrap="square" rtlCol="0">
            <a:spAutoFit/>
          </a:bodyPr>
          <a:lstStyle/>
          <a:p>
            <a:r>
              <a:rPr lang="en-US" dirty="0" smtClean="0"/>
              <a:t>Pacific Power</a:t>
            </a:r>
            <a:endParaRPr lang="en-US" dirty="0"/>
          </a:p>
        </p:txBody>
      </p:sp>
      <p:sp>
        <p:nvSpPr>
          <p:cNvPr id="22" name="TextBox 21"/>
          <p:cNvSpPr txBox="1"/>
          <p:nvPr/>
        </p:nvSpPr>
        <p:spPr>
          <a:xfrm>
            <a:off x="6618514" y="3196771"/>
            <a:ext cx="776514" cy="369332"/>
          </a:xfrm>
          <a:prstGeom prst="rect">
            <a:avLst/>
          </a:prstGeom>
          <a:noFill/>
        </p:spPr>
        <p:txBody>
          <a:bodyPr wrap="square" rtlCol="0">
            <a:spAutoFit/>
          </a:bodyPr>
          <a:lstStyle/>
          <a:p>
            <a:r>
              <a:rPr lang="en-US" dirty="0" smtClean="0"/>
              <a:t>NEMA</a:t>
            </a:r>
            <a:endParaRPr lang="en-US" dirty="0"/>
          </a:p>
        </p:txBody>
      </p:sp>
      <p:sp>
        <p:nvSpPr>
          <p:cNvPr id="23" name="TextBox 22"/>
          <p:cNvSpPr txBox="1"/>
          <p:nvPr/>
        </p:nvSpPr>
        <p:spPr>
          <a:xfrm>
            <a:off x="6139541" y="3709741"/>
            <a:ext cx="1915887" cy="369332"/>
          </a:xfrm>
          <a:prstGeom prst="rect">
            <a:avLst/>
          </a:prstGeom>
          <a:noFill/>
        </p:spPr>
        <p:txBody>
          <a:bodyPr wrap="square" rtlCol="0">
            <a:spAutoFit/>
          </a:bodyPr>
          <a:lstStyle/>
          <a:p>
            <a:r>
              <a:rPr lang="en-US" dirty="0" smtClean="0"/>
              <a:t>Apex Analytics</a:t>
            </a:r>
            <a:endParaRPr lang="en-US" dirty="0"/>
          </a:p>
        </p:txBody>
      </p:sp>
    </p:spTree>
    <p:extLst>
      <p:ext uri="{BB962C8B-B14F-4D97-AF65-F5344CB8AC3E}">
        <p14:creationId xmlns:p14="http://schemas.microsoft.com/office/powerpoint/2010/main" val="3248836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1000"/>
                                        <p:tgtEl>
                                          <p:spTgt spid="8"/>
                                        </p:tgtEl>
                                      </p:cBhvr>
                                    </p:animEffect>
                                    <p:anim calcmode="lin" valueType="num">
                                      <p:cBhvr>
                                        <p:cTn id="23" dur="1000" fill="hold"/>
                                        <p:tgtEl>
                                          <p:spTgt spid="8"/>
                                        </p:tgtEl>
                                        <p:attrNameLst>
                                          <p:attrName>ppt_x</p:attrName>
                                        </p:attrNameLst>
                                      </p:cBhvr>
                                      <p:tavLst>
                                        <p:tav tm="0">
                                          <p:val>
                                            <p:strVal val="#ppt_x"/>
                                          </p:val>
                                        </p:tav>
                                        <p:tav tm="100000">
                                          <p:val>
                                            <p:strVal val="#ppt_x"/>
                                          </p:val>
                                        </p:tav>
                                      </p:tavLst>
                                    </p:anim>
                                    <p:anim calcmode="lin" valueType="num">
                                      <p:cBhvr>
                                        <p:cTn id="24" dur="1000" fill="hold"/>
                                        <p:tgtEl>
                                          <p:spTgt spid="8"/>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1000"/>
                                        <p:tgtEl>
                                          <p:spTgt spid="10"/>
                                        </p:tgtEl>
                                      </p:cBhvr>
                                    </p:animEffect>
                                    <p:anim calcmode="lin" valueType="num">
                                      <p:cBhvr>
                                        <p:cTn id="33" dur="1000" fill="hold"/>
                                        <p:tgtEl>
                                          <p:spTgt spid="10"/>
                                        </p:tgtEl>
                                        <p:attrNameLst>
                                          <p:attrName>ppt_x</p:attrName>
                                        </p:attrNameLst>
                                      </p:cBhvr>
                                      <p:tavLst>
                                        <p:tav tm="0">
                                          <p:val>
                                            <p:strVal val="#ppt_x"/>
                                          </p:val>
                                        </p:tav>
                                        <p:tav tm="100000">
                                          <p:val>
                                            <p:strVal val="#ppt_x"/>
                                          </p:val>
                                        </p:tav>
                                      </p:tavLst>
                                    </p:anim>
                                    <p:anim calcmode="lin" valueType="num">
                                      <p:cBhvr>
                                        <p:cTn id="34" dur="1000" fill="hold"/>
                                        <p:tgtEl>
                                          <p:spTgt spid="10"/>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fade">
                                      <p:cBhvr>
                                        <p:cTn id="37" dur="1000"/>
                                        <p:tgtEl>
                                          <p:spTgt spid="11"/>
                                        </p:tgtEl>
                                      </p:cBhvr>
                                    </p:animEffect>
                                    <p:anim calcmode="lin" valueType="num">
                                      <p:cBhvr>
                                        <p:cTn id="38" dur="1000" fill="hold"/>
                                        <p:tgtEl>
                                          <p:spTgt spid="11"/>
                                        </p:tgtEl>
                                        <p:attrNameLst>
                                          <p:attrName>ppt_x</p:attrName>
                                        </p:attrNameLst>
                                      </p:cBhvr>
                                      <p:tavLst>
                                        <p:tav tm="0">
                                          <p:val>
                                            <p:strVal val="#ppt_x"/>
                                          </p:val>
                                        </p:tav>
                                        <p:tav tm="100000">
                                          <p:val>
                                            <p:strVal val="#ppt_x"/>
                                          </p:val>
                                        </p:tav>
                                      </p:tavLst>
                                    </p:anim>
                                    <p:anim calcmode="lin" valueType="num">
                                      <p:cBhvr>
                                        <p:cTn id="39" dur="1000" fill="hold"/>
                                        <p:tgtEl>
                                          <p:spTgt spid="11"/>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fade">
                                      <p:cBhvr>
                                        <p:cTn id="42" dur="1000"/>
                                        <p:tgtEl>
                                          <p:spTgt spid="12"/>
                                        </p:tgtEl>
                                      </p:cBhvr>
                                    </p:animEffect>
                                    <p:anim calcmode="lin" valueType="num">
                                      <p:cBhvr>
                                        <p:cTn id="43" dur="1000" fill="hold"/>
                                        <p:tgtEl>
                                          <p:spTgt spid="12"/>
                                        </p:tgtEl>
                                        <p:attrNameLst>
                                          <p:attrName>ppt_x</p:attrName>
                                        </p:attrNameLst>
                                      </p:cBhvr>
                                      <p:tavLst>
                                        <p:tav tm="0">
                                          <p:val>
                                            <p:strVal val="#ppt_x"/>
                                          </p:val>
                                        </p:tav>
                                        <p:tav tm="100000">
                                          <p:val>
                                            <p:strVal val="#ppt_x"/>
                                          </p:val>
                                        </p:tav>
                                      </p:tavLst>
                                    </p:anim>
                                    <p:anim calcmode="lin" valueType="num">
                                      <p:cBhvr>
                                        <p:cTn id="44" dur="1000" fill="hold"/>
                                        <p:tgtEl>
                                          <p:spTgt spid="12"/>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1000"/>
                                        <p:tgtEl>
                                          <p:spTgt spid="13"/>
                                        </p:tgtEl>
                                      </p:cBhvr>
                                    </p:animEffect>
                                    <p:anim calcmode="lin" valueType="num">
                                      <p:cBhvr>
                                        <p:cTn id="48" dur="1000" fill="hold"/>
                                        <p:tgtEl>
                                          <p:spTgt spid="13"/>
                                        </p:tgtEl>
                                        <p:attrNameLst>
                                          <p:attrName>ppt_x</p:attrName>
                                        </p:attrNameLst>
                                      </p:cBhvr>
                                      <p:tavLst>
                                        <p:tav tm="0">
                                          <p:val>
                                            <p:strVal val="#ppt_x"/>
                                          </p:val>
                                        </p:tav>
                                        <p:tav tm="100000">
                                          <p:val>
                                            <p:strVal val="#ppt_x"/>
                                          </p:val>
                                        </p:tav>
                                      </p:tavLst>
                                    </p:anim>
                                    <p:anim calcmode="lin" valueType="num">
                                      <p:cBhvr>
                                        <p:cTn id="49" dur="1000" fill="hold"/>
                                        <p:tgtEl>
                                          <p:spTgt spid="13"/>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4"/>
                                        </p:tgtEl>
                                        <p:attrNameLst>
                                          <p:attrName>style.visibility</p:attrName>
                                        </p:attrNameLst>
                                      </p:cBhvr>
                                      <p:to>
                                        <p:strVal val="visible"/>
                                      </p:to>
                                    </p:set>
                                    <p:animEffect transition="in" filter="fade">
                                      <p:cBhvr>
                                        <p:cTn id="52" dur="1000"/>
                                        <p:tgtEl>
                                          <p:spTgt spid="14"/>
                                        </p:tgtEl>
                                      </p:cBhvr>
                                    </p:animEffect>
                                    <p:anim calcmode="lin" valueType="num">
                                      <p:cBhvr>
                                        <p:cTn id="53" dur="1000" fill="hold"/>
                                        <p:tgtEl>
                                          <p:spTgt spid="14"/>
                                        </p:tgtEl>
                                        <p:attrNameLst>
                                          <p:attrName>ppt_x</p:attrName>
                                        </p:attrNameLst>
                                      </p:cBhvr>
                                      <p:tavLst>
                                        <p:tav tm="0">
                                          <p:val>
                                            <p:strVal val="#ppt_x"/>
                                          </p:val>
                                        </p:tav>
                                        <p:tav tm="100000">
                                          <p:val>
                                            <p:strVal val="#ppt_x"/>
                                          </p:val>
                                        </p:tav>
                                      </p:tavLst>
                                    </p:anim>
                                    <p:anim calcmode="lin" valueType="num">
                                      <p:cBhvr>
                                        <p:cTn id="54" dur="1000" fill="hold"/>
                                        <p:tgtEl>
                                          <p:spTgt spid="14"/>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fade">
                                      <p:cBhvr>
                                        <p:cTn id="57" dur="1000"/>
                                        <p:tgtEl>
                                          <p:spTgt spid="15"/>
                                        </p:tgtEl>
                                      </p:cBhvr>
                                    </p:animEffect>
                                    <p:anim calcmode="lin" valueType="num">
                                      <p:cBhvr>
                                        <p:cTn id="58" dur="1000" fill="hold"/>
                                        <p:tgtEl>
                                          <p:spTgt spid="15"/>
                                        </p:tgtEl>
                                        <p:attrNameLst>
                                          <p:attrName>ppt_x</p:attrName>
                                        </p:attrNameLst>
                                      </p:cBhvr>
                                      <p:tavLst>
                                        <p:tav tm="0">
                                          <p:val>
                                            <p:strVal val="#ppt_x"/>
                                          </p:val>
                                        </p:tav>
                                        <p:tav tm="100000">
                                          <p:val>
                                            <p:strVal val="#ppt_x"/>
                                          </p:val>
                                        </p:tav>
                                      </p:tavLst>
                                    </p:anim>
                                    <p:anim calcmode="lin" valueType="num">
                                      <p:cBhvr>
                                        <p:cTn id="59" dur="1000" fill="hold"/>
                                        <p:tgtEl>
                                          <p:spTgt spid="15"/>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fade">
                                      <p:cBhvr>
                                        <p:cTn id="62" dur="1000"/>
                                        <p:tgtEl>
                                          <p:spTgt spid="16"/>
                                        </p:tgtEl>
                                      </p:cBhvr>
                                    </p:animEffect>
                                    <p:anim calcmode="lin" valueType="num">
                                      <p:cBhvr>
                                        <p:cTn id="63" dur="1000" fill="hold"/>
                                        <p:tgtEl>
                                          <p:spTgt spid="16"/>
                                        </p:tgtEl>
                                        <p:attrNameLst>
                                          <p:attrName>ppt_x</p:attrName>
                                        </p:attrNameLst>
                                      </p:cBhvr>
                                      <p:tavLst>
                                        <p:tav tm="0">
                                          <p:val>
                                            <p:strVal val="#ppt_x"/>
                                          </p:val>
                                        </p:tav>
                                        <p:tav tm="100000">
                                          <p:val>
                                            <p:strVal val="#ppt_x"/>
                                          </p:val>
                                        </p:tav>
                                      </p:tavLst>
                                    </p:anim>
                                    <p:anim calcmode="lin" valueType="num">
                                      <p:cBhvr>
                                        <p:cTn id="64" dur="1000" fill="hold"/>
                                        <p:tgtEl>
                                          <p:spTgt spid="16"/>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17"/>
                                        </p:tgtEl>
                                        <p:attrNameLst>
                                          <p:attrName>style.visibility</p:attrName>
                                        </p:attrNameLst>
                                      </p:cBhvr>
                                      <p:to>
                                        <p:strVal val="visible"/>
                                      </p:to>
                                    </p:set>
                                    <p:animEffect transition="in" filter="fade">
                                      <p:cBhvr>
                                        <p:cTn id="67" dur="1000"/>
                                        <p:tgtEl>
                                          <p:spTgt spid="17"/>
                                        </p:tgtEl>
                                      </p:cBhvr>
                                    </p:animEffect>
                                    <p:anim calcmode="lin" valueType="num">
                                      <p:cBhvr>
                                        <p:cTn id="68" dur="1000" fill="hold"/>
                                        <p:tgtEl>
                                          <p:spTgt spid="17"/>
                                        </p:tgtEl>
                                        <p:attrNameLst>
                                          <p:attrName>ppt_x</p:attrName>
                                        </p:attrNameLst>
                                      </p:cBhvr>
                                      <p:tavLst>
                                        <p:tav tm="0">
                                          <p:val>
                                            <p:strVal val="#ppt_x"/>
                                          </p:val>
                                        </p:tav>
                                        <p:tav tm="100000">
                                          <p:val>
                                            <p:strVal val="#ppt_x"/>
                                          </p:val>
                                        </p:tav>
                                      </p:tavLst>
                                    </p:anim>
                                    <p:anim calcmode="lin" valueType="num">
                                      <p:cBhvr>
                                        <p:cTn id="69" dur="1000" fill="hold"/>
                                        <p:tgtEl>
                                          <p:spTgt spid="1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18"/>
                                        </p:tgtEl>
                                        <p:attrNameLst>
                                          <p:attrName>style.visibility</p:attrName>
                                        </p:attrNameLst>
                                      </p:cBhvr>
                                      <p:to>
                                        <p:strVal val="visible"/>
                                      </p:to>
                                    </p:set>
                                    <p:animEffect transition="in" filter="fade">
                                      <p:cBhvr>
                                        <p:cTn id="72" dur="1000"/>
                                        <p:tgtEl>
                                          <p:spTgt spid="18"/>
                                        </p:tgtEl>
                                      </p:cBhvr>
                                    </p:animEffect>
                                    <p:anim calcmode="lin" valueType="num">
                                      <p:cBhvr>
                                        <p:cTn id="73" dur="1000" fill="hold"/>
                                        <p:tgtEl>
                                          <p:spTgt spid="18"/>
                                        </p:tgtEl>
                                        <p:attrNameLst>
                                          <p:attrName>ppt_x</p:attrName>
                                        </p:attrNameLst>
                                      </p:cBhvr>
                                      <p:tavLst>
                                        <p:tav tm="0">
                                          <p:val>
                                            <p:strVal val="#ppt_x"/>
                                          </p:val>
                                        </p:tav>
                                        <p:tav tm="100000">
                                          <p:val>
                                            <p:strVal val="#ppt_x"/>
                                          </p:val>
                                        </p:tav>
                                      </p:tavLst>
                                    </p:anim>
                                    <p:anim calcmode="lin" valueType="num">
                                      <p:cBhvr>
                                        <p:cTn id="74" dur="1000" fill="hold"/>
                                        <p:tgtEl>
                                          <p:spTgt spid="18"/>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19"/>
                                        </p:tgtEl>
                                        <p:attrNameLst>
                                          <p:attrName>style.visibility</p:attrName>
                                        </p:attrNameLst>
                                      </p:cBhvr>
                                      <p:to>
                                        <p:strVal val="visible"/>
                                      </p:to>
                                    </p:set>
                                    <p:animEffect transition="in" filter="fade">
                                      <p:cBhvr>
                                        <p:cTn id="77" dur="1000"/>
                                        <p:tgtEl>
                                          <p:spTgt spid="19"/>
                                        </p:tgtEl>
                                      </p:cBhvr>
                                    </p:animEffect>
                                    <p:anim calcmode="lin" valueType="num">
                                      <p:cBhvr>
                                        <p:cTn id="78" dur="1000" fill="hold"/>
                                        <p:tgtEl>
                                          <p:spTgt spid="19"/>
                                        </p:tgtEl>
                                        <p:attrNameLst>
                                          <p:attrName>ppt_x</p:attrName>
                                        </p:attrNameLst>
                                      </p:cBhvr>
                                      <p:tavLst>
                                        <p:tav tm="0">
                                          <p:val>
                                            <p:strVal val="#ppt_x"/>
                                          </p:val>
                                        </p:tav>
                                        <p:tav tm="100000">
                                          <p:val>
                                            <p:strVal val="#ppt_x"/>
                                          </p:val>
                                        </p:tav>
                                      </p:tavLst>
                                    </p:anim>
                                    <p:anim calcmode="lin" valueType="num">
                                      <p:cBhvr>
                                        <p:cTn id="79" dur="1000" fill="hold"/>
                                        <p:tgtEl>
                                          <p:spTgt spid="19"/>
                                        </p:tgtEl>
                                        <p:attrNameLst>
                                          <p:attrName>ppt_y</p:attrName>
                                        </p:attrNameLst>
                                      </p:cBhvr>
                                      <p:tavLst>
                                        <p:tav tm="0">
                                          <p:val>
                                            <p:strVal val="#ppt_y+.1"/>
                                          </p:val>
                                        </p:tav>
                                        <p:tav tm="100000">
                                          <p:val>
                                            <p:strVal val="#ppt_y"/>
                                          </p:val>
                                        </p:tav>
                                      </p:tavLst>
                                    </p:anim>
                                  </p:childTnLst>
                                </p:cTn>
                              </p:par>
                              <p:par>
                                <p:cTn id="80" presetID="42" presetClass="entr" presetSubtype="0" fill="hold" grpId="0" nodeType="withEffect">
                                  <p:stCondLst>
                                    <p:cond delay="0"/>
                                  </p:stCondLst>
                                  <p:childTnLst>
                                    <p:set>
                                      <p:cBhvr>
                                        <p:cTn id="81" dur="1" fill="hold">
                                          <p:stCondLst>
                                            <p:cond delay="0"/>
                                          </p:stCondLst>
                                        </p:cTn>
                                        <p:tgtEl>
                                          <p:spTgt spid="20"/>
                                        </p:tgtEl>
                                        <p:attrNameLst>
                                          <p:attrName>style.visibility</p:attrName>
                                        </p:attrNameLst>
                                      </p:cBhvr>
                                      <p:to>
                                        <p:strVal val="visible"/>
                                      </p:to>
                                    </p:set>
                                    <p:animEffect transition="in" filter="fade">
                                      <p:cBhvr>
                                        <p:cTn id="82" dur="1000"/>
                                        <p:tgtEl>
                                          <p:spTgt spid="20"/>
                                        </p:tgtEl>
                                      </p:cBhvr>
                                    </p:animEffect>
                                    <p:anim calcmode="lin" valueType="num">
                                      <p:cBhvr>
                                        <p:cTn id="83" dur="1000" fill="hold"/>
                                        <p:tgtEl>
                                          <p:spTgt spid="20"/>
                                        </p:tgtEl>
                                        <p:attrNameLst>
                                          <p:attrName>ppt_x</p:attrName>
                                        </p:attrNameLst>
                                      </p:cBhvr>
                                      <p:tavLst>
                                        <p:tav tm="0">
                                          <p:val>
                                            <p:strVal val="#ppt_x"/>
                                          </p:val>
                                        </p:tav>
                                        <p:tav tm="100000">
                                          <p:val>
                                            <p:strVal val="#ppt_x"/>
                                          </p:val>
                                        </p:tav>
                                      </p:tavLst>
                                    </p:anim>
                                    <p:anim calcmode="lin" valueType="num">
                                      <p:cBhvr>
                                        <p:cTn id="84" dur="1000" fill="hold"/>
                                        <p:tgtEl>
                                          <p:spTgt spid="20"/>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21"/>
                                        </p:tgtEl>
                                        <p:attrNameLst>
                                          <p:attrName>style.visibility</p:attrName>
                                        </p:attrNameLst>
                                      </p:cBhvr>
                                      <p:to>
                                        <p:strVal val="visible"/>
                                      </p:to>
                                    </p:set>
                                    <p:animEffect transition="in" filter="fade">
                                      <p:cBhvr>
                                        <p:cTn id="87" dur="1000"/>
                                        <p:tgtEl>
                                          <p:spTgt spid="21"/>
                                        </p:tgtEl>
                                      </p:cBhvr>
                                    </p:animEffect>
                                    <p:anim calcmode="lin" valueType="num">
                                      <p:cBhvr>
                                        <p:cTn id="88" dur="1000" fill="hold"/>
                                        <p:tgtEl>
                                          <p:spTgt spid="21"/>
                                        </p:tgtEl>
                                        <p:attrNameLst>
                                          <p:attrName>ppt_x</p:attrName>
                                        </p:attrNameLst>
                                      </p:cBhvr>
                                      <p:tavLst>
                                        <p:tav tm="0">
                                          <p:val>
                                            <p:strVal val="#ppt_x"/>
                                          </p:val>
                                        </p:tav>
                                        <p:tav tm="100000">
                                          <p:val>
                                            <p:strVal val="#ppt_x"/>
                                          </p:val>
                                        </p:tav>
                                      </p:tavLst>
                                    </p:anim>
                                    <p:anim calcmode="lin" valueType="num">
                                      <p:cBhvr>
                                        <p:cTn id="89" dur="1000" fill="hold"/>
                                        <p:tgtEl>
                                          <p:spTgt spid="21"/>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22"/>
                                        </p:tgtEl>
                                        <p:attrNameLst>
                                          <p:attrName>style.visibility</p:attrName>
                                        </p:attrNameLst>
                                      </p:cBhvr>
                                      <p:to>
                                        <p:strVal val="visible"/>
                                      </p:to>
                                    </p:set>
                                    <p:animEffect transition="in" filter="fade">
                                      <p:cBhvr>
                                        <p:cTn id="92" dur="1000"/>
                                        <p:tgtEl>
                                          <p:spTgt spid="22"/>
                                        </p:tgtEl>
                                      </p:cBhvr>
                                    </p:animEffect>
                                    <p:anim calcmode="lin" valueType="num">
                                      <p:cBhvr>
                                        <p:cTn id="93" dur="1000" fill="hold"/>
                                        <p:tgtEl>
                                          <p:spTgt spid="22"/>
                                        </p:tgtEl>
                                        <p:attrNameLst>
                                          <p:attrName>ppt_x</p:attrName>
                                        </p:attrNameLst>
                                      </p:cBhvr>
                                      <p:tavLst>
                                        <p:tav tm="0">
                                          <p:val>
                                            <p:strVal val="#ppt_x"/>
                                          </p:val>
                                        </p:tav>
                                        <p:tav tm="100000">
                                          <p:val>
                                            <p:strVal val="#ppt_x"/>
                                          </p:val>
                                        </p:tav>
                                      </p:tavLst>
                                    </p:anim>
                                    <p:anim calcmode="lin" valueType="num">
                                      <p:cBhvr>
                                        <p:cTn id="94" dur="1000" fill="hold"/>
                                        <p:tgtEl>
                                          <p:spTgt spid="22"/>
                                        </p:tgtEl>
                                        <p:attrNameLst>
                                          <p:attrName>ppt_y</p:attrName>
                                        </p:attrNameLst>
                                      </p:cBhvr>
                                      <p:tavLst>
                                        <p:tav tm="0">
                                          <p:val>
                                            <p:strVal val="#ppt_y+.1"/>
                                          </p:val>
                                        </p:tav>
                                        <p:tav tm="100000">
                                          <p:val>
                                            <p:strVal val="#ppt_y"/>
                                          </p:val>
                                        </p:tav>
                                      </p:tavLst>
                                    </p:anim>
                                  </p:childTnLst>
                                </p:cTn>
                              </p:par>
                              <p:par>
                                <p:cTn id="95" presetID="42" presetClass="entr" presetSubtype="0" fill="hold" grpId="0" nodeType="withEffect">
                                  <p:stCondLst>
                                    <p:cond delay="0"/>
                                  </p:stCondLst>
                                  <p:childTnLst>
                                    <p:set>
                                      <p:cBhvr>
                                        <p:cTn id="96" dur="1" fill="hold">
                                          <p:stCondLst>
                                            <p:cond delay="0"/>
                                          </p:stCondLst>
                                        </p:cTn>
                                        <p:tgtEl>
                                          <p:spTgt spid="23"/>
                                        </p:tgtEl>
                                        <p:attrNameLst>
                                          <p:attrName>style.visibility</p:attrName>
                                        </p:attrNameLst>
                                      </p:cBhvr>
                                      <p:to>
                                        <p:strVal val="visible"/>
                                      </p:to>
                                    </p:set>
                                    <p:animEffect transition="in" filter="fade">
                                      <p:cBhvr>
                                        <p:cTn id="97" dur="1000"/>
                                        <p:tgtEl>
                                          <p:spTgt spid="23"/>
                                        </p:tgtEl>
                                      </p:cBhvr>
                                    </p:animEffect>
                                    <p:anim calcmode="lin" valueType="num">
                                      <p:cBhvr>
                                        <p:cTn id="98" dur="1000" fill="hold"/>
                                        <p:tgtEl>
                                          <p:spTgt spid="23"/>
                                        </p:tgtEl>
                                        <p:attrNameLst>
                                          <p:attrName>ppt_x</p:attrName>
                                        </p:attrNameLst>
                                      </p:cBhvr>
                                      <p:tavLst>
                                        <p:tav tm="0">
                                          <p:val>
                                            <p:strVal val="#ppt_x"/>
                                          </p:val>
                                        </p:tav>
                                        <p:tav tm="100000">
                                          <p:val>
                                            <p:strVal val="#ppt_x"/>
                                          </p:val>
                                        </p:tav>
                                      </p:tavLst>
                                    </p:anim>
                                    <p:anim calcmode="lin" valueType="num">
                                      <p:cBhvr>
                                        <p:cTn id="9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P spid="11" grpId="0"/>
      <p:bldP spid="12" grpId="0"/>
      <p:bldP spid="13" grpId="0"/>
      <p:bldP spid="14" grpId="0"/>
      <p:bldP spid="15" grpId="0"/>
      <p:bldP spid="16" grpId="0"/>
      <p:bldP spid="17" grpId="0"/>
      <p:bldP spid="18" grpId="0"/>
      <p:bldP spid="19" grpId="0"/>
      <p:bldP spid="20" grpId="0"/>
      <p:bldP spid="21" grpId="0"/>
      <p:bldP spid="22" grpId="0"/>
      <p:bldP spid="2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Background on EISA</a:t>
            </a:r>
            <a:endParaRPr lang="en-US" dirty="0"/>
          </a:p>
        </p:txBody>
      </p:sp>
      <p:sp>
        <p:nvSpPr>
          <p:cNvPr id="4" name="Slide Number Placeholder 3"/>
          <p:cNvSpPr>
            <a:spLocks noGrp="1"/>
          </p:cNvSpPr>
          <p:nvPr>
            <p:ph type="sldNum" sz="quarter" idx="12"/>
          </p:nvPr>
        </p:nvSpPr>
        <p:spPr/>
        <p:txBody>
          <a:bodyPr/>
          <a:lstStyle/>
          <a:p>
            <a:fld id="{4657CBF8-F27D-422C-AA49-6E460FFE3184}" type="slidenum">
              <a:rPr lang="en-US" smtClean="0"/>
              <a:pPr/>
              <a:t>4</a:t>
            </a:fld>
            <a:endParaRPr lang="en-US" dirty="0"/>
          </a:p>
        </p:txBody>
      </p:sp>
      <p:sp>
        <p:nvSpPr>
          <p:cNvPr id="5" name="Rectangle 3"/>
          <p:cNvSpPr txBox="1">
            <a:spLocks noChangeArrowheads="1"/>
          </p:cNvSpPr>
          <p:nvPr/>
        </p:nvSpPr>
        <p:spPr>
          <a:xfrm>
            <a:off x="152400" y="1139370"/>
            <a:ext cx="8382000" cy="5185229"/>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baseline="0">
                <a:solidFill>
                  <a:schemeClr val="tx1"/>
                </a:solidFill>
                <a:latin typeface="Arial"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baseline="0">
                <a:solidFill>
                  <a:schemeClr val="tx1"/>
                </a:solidFill>
                <a:latin typeface="Arial" pitchFamily="34" charset="0"/>
                <a:ea typeface="+mn-ea"/>
                <a:cs typeface="+mn-cs"/>
              </a:defRPr>
            </a:lvl2pPr>
            <a:lvl3pPr marL="1143000" indent="-228600" algn="l" defTabSz="914400" rtl="0" eaLnBrk="1" latinLnBrk="0" hangingPunct="1">
              <a:spcBef>
                <a:spcPct val="20000"/>
              </a:spcBef>
              <a:buFont typeface="Arial" pitchFamily="34" charset="0"/>
              <a:buChar char="•"/>
              <a:defRPr sz="2400" kern="1200" baseline="0">
                <a:solidFill>
                  <a:schemeClr val="tx1"/>
                </a:solidFill>
                <a:latin typeface="Arial"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baseline="0">
                <a:solidFill>
                  <a:schemeClr val="tx1"/>
                </a:solidFill>
                <a:latin typeface="Arial" pitchFamily="34" charset="0"/>
                <a:ea typeface="+mn-ea"/>
                <a:cs typeface="+mn-cs"/>
              </a:defRPr>
            </a:lvl4pPr>
            <a:lvl5pPr marL="2057400" indent="-228600" algn="l" defTabSz="914400" rtl="0" eaLnBrk="1" latinLnBrk="0" hangingPunct="1">
              <a:spcBef>
                <a:spcPct val="20000"/>
              </a:spcBef>
              <a:buFont typeface="Wingdings" pitchFamily="2" charset="2"/>
              <a:buChar char="§"/>
              <a:defRPr sz="2000" kern="1200" baseline="0">
                <a:solidFill>
                  <a:schemeClr val="tx1"/>
                </a:solidFill>
                <a:latin typeface="Arial"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dirty="0" smtClean="0"/>
              <a:t>Energy Independence &amp; Securities Act, 2007</a:t>
            </a:r>
          </a:p>
          <a:p>
            <a:r>
              <a:rPr lang="en-US" dirty="0" smtClean="0"/>
              <a:t>Signed under Pres. George W Bush</a:t>
            </a:r>
          </a:p>
          <a:p>
            <a:pPr lvl="1"/>
            <a:r>
              <a:rPr lang="en-US" dirty="0" smtClean="0"/>
              <a:t>Requires general service lamps to be about 30% more efficient</a:t>
            </a:r>
          </a:p>
          <a:p>
            <a:pPr lvl="1"/>
            <a:r>
              <a:rPr lang="en-US" dirty="0" smtClean="0"/>
              <a:t>Phase-in over 3 years</a:t>
            </a:r>
          </a:p>
          <a:p>
            <a:pPr lvl="2"/>
            <a:r>
              <a:rPr lang="en-US" dirty="0" smtClean="0"/>
              <a:t>2012: 100w </a:t>
            </a:r>
            <a:r>
              <a:rPr lang="en-US" dirty="0" smtClean="0">
                <a:sym typeface="Wingdings" pitchFamily="2" charset="2"/>
              </a:rPr>
              <a:t> 72w</a:t>
            </a:r>
          </a:p>
          <a:p>
            <a:pPr lvl="2"/>
            <a:r>
              <a:rPr lang="en-US" dirty="0" smtClean="0">
                <a:sym typeface="Wingdings" pitchFamily="2" charset="2"/>
              </a:rPr>
              <a:t>2013:   75w  53w</a:t>
            </a:r>
          </a:p>
          <a:p>
            <a:pPr lvl="2"/>
            <a:r>
              <a:rPr lang="en-US" dirty="0">
                <a:sym typeface="Wingdings" pitchFamily="2" charset="2"/>
              </a:rPr>
              <a:t>2014:   60w  43w</a:t>
            </a:r>
          </a:p>
          <a:p>
            <a:pPr marL="914400" lvl="2" indent="0">
              <a:buNone/>
            </a:pPr>
            <a:r>
              <a:rPr lang="en-US" dirty="0">
                <a:sym typeface="Wingdings" pitchFamily="2" charset="2"/>
              </a:rPr>
              <a:t>     </a:t>
            </a:r>
            <a:r>
              <a:rPr lang="en-US" dirty="0" smtClean="0">
                <a:sym typeface="Wingdings" pitchFamily="2" charset="2"/>
              </a:rPr>
              <a:t>	    40w  29w</a:t>
            </a:r>
            <a:endParaRPr lang="en-US" dirty="0"/>
          </a:p>
        </p:txBody>
      </p:sp>
      <p:pic>
        <p:nvPicPr>
          <p:cNvPr id="1026" name="Picture 2" descr="http://www.reactionface.info/sites/default/files/imagecache/Node_Page/images/131056681333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6400" y="2971800"/>
            <a:ext cx="2209800" cy="28948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679271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Background on EISA</a:t>
            </a:r>
            <a:endParaRPr lang="en-US" dirty="0"/>
          </a:p>
        </p:txBody>
      </p:sp>
      <p:sp>
        <p:nvSpPr>
          <p:cNvPr id="4" name="Slide Number Placeholder 3"/>
          <p:cNvSpPr>
            <a:spLocks noGrp="1"/>
          </p:cNvSpPr>
          <p:nvPr>
            <p:ph type="sldNum" sz="quarter" idx="12"/>
          </p:nvPr>
        </p:nvSpPr>
        <p:spPr/>
        <p:txBody>
          <a:bodyPr/>
          <a:lstStyle/>
          <a:p>
            <a:fld id="{4657CBF8-F27D-422C-AA49-6E460FFE3184}" type="slidenum">
              <a:rPr lang="en-US" smtClean="0"/>
              <a:pPr/>
              <a:t>5</a:t>
            </a:fld>
            <a:endParaRPr lang="en-US" dirty="0"/>
          </a:p>
        </p:txBody>
      </p:sp>
      <p:sp>
        <p:nvSpPr>
          <p:cNvPr id="5" name="Rectangle 3"/>
          <p:cNvSpPr txBox="1">
            <a:spLocks noChangeArrowheads="1"/>
          </p:cNvSpPr>
          <p:nvPr/>
        </p:nvSpPr>
        <p:spPr>
          <a:xfrm>
            <a:off x="152400" y="1052282"/>
            <a:ext cx="5867400" cy="5196117"/>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kern="1200" baseline="0">
                <a:solidFill>
                  <a:schemeClr val="tx1"/>
                </a:solidFill>
                <a:latin typeface="Arial"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baseline="0">
                <a:solidFill>
                  <a:schemeClr val="tx1"/>
                </a:solidFill>
                <a:latin typeface="Arial" pitchFamily="34" charset="0"/>
                <a:ea typeface="+mn-ea"/>
                <a:cs typeface="+mn-cs"/>
              </a:defRPr>
            </a:lvl2pPr>
            <a:lvl3pPr marL="1143000" indent="-228600" algn="l" defTabSz="914400" rtl="0" eaLnBrk="1" latinLnBrk="0" hangingPunct="1">
              <a:spcBef>
                <a:spcPct val="20000"/>
              </a:spcBef>
              <a:buFont typeface="Arial" pitchFamily="34" charset="0"/>
              <a:buChar char="•"/>
              <a:defRPr sz="2400" kern="1200" baseline="0">
                <a:solidFill>
                  <a:schemeClr val="tx1"/>
                </a:solidFill>
                <a:latin typeface="Arial"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baseline="0">
                <a:solidFill>
                  <a:schemeClr val="tx1"/>
                </a:solidFill>
                <a:latin typeface="Arial" pitchFamily="34" charset="0"/>
                <a:ea typeface="+mn-ea"/>
                <a:cs typeface="+mn-cs"/>
              </a:defRPr>
            </a:lvl4pPr>
            <a:lvl5pPr marL="2057400" indent="-228600" algn="l" defTabSz="914400" rtl="0" eaLnBrk="1" latinLnBrk="0" hangingPunct="1">
              <a:spcBef>
                <a:spcPct val="20000"/>
              </a:spcBef>
              <a:buFont typeface="Wingdings" pitchFamily="2" charset="2"/>
              <a:buChar char="§"/>
              <a:defRPr sz="2000" kern="1200" baseline="0">
                <a:solidFill>
                  <a:schemeClr val="tx1"/>
                </a:solidFill>
                <a:latin typeface="Arial"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Reflectors </a:t>
            </a:r>
            <a:r>
              <a:rPr lang="en-US" dirty="0"/>
              <a:t>/ Floods </a:t>
            </a:r>
            <a:r>
              <a:rPr lang="en-US" dirty="0" smtClean="0"/>
              <a:t>under separate </a:t>
            </a:r>
            <a:r>
              <a:rPr lang="en-US" dirty="0"/>
              <a:t>standards (</a:t>
            </a:r>
            <a:r>
              <a:rPr lang="en-US" dirty="0" err="1"/>
              <a:t>lpw</a:t>
            </a:r>
            <a:r>
              <a:rPr lang="en-US" dirty="0" smtClean="0"/>
              <a:t>)  -  July, 2012</a:t>
            </a:r>
            <a:endParaRPr lang="en-US" dirty="0"/>
          </a:p>
          <a:p>
            <a:r>
              <a:rPr lang="en-US" dirty="0" smtClean="0"/>
              <a:t>Standards adopted earlier in California</a:t>
            </a:r>
          </a:p>
          <a:p>
            <a:r>
              <a:rPr lang="en-US" dirty="0"/>
              <a:t>P</a:t>
            </a:r>
            <a:r>
              <a:rPr lang="en-US" dirty="0" smtClean="0"/>
              <a:t>ertains </a:t>
            </a:r>
            <a:r>
              <a:rPr lang="en-US" dirty="0"/>
              <a:t>to manufacturing, not </a:t>
            </a:r>
            <a:r>
              <a:rPr lang="en-US" dirty="0" smtClean="0"/>
              <a:t>sales</a:t>
            </a:r>
          </a:p>
          <a:p>
            <a:r>
              <a:rPr lang="en-US" dirty="0" smtClean="0"/>
              <a:t>Includes a number of exemptions</a:t>
            </a:r>
          </a:p>
          <a:p>
            <a:r>
              <a:rPr lang="en-US" dirty="0" smtClean="0"/>
              <a:t>2020 Backstop Provision</a:t>
            </a:r>
            <a:endParaRPr lang="en-US"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62600" y="3048000"/>
            <a:ext cx="3255044" cy="2357906"/>
          </a:xfrm>
          <a:prstGeom prst="rect">
            <a:avLst/>
          </a:prstGeom>
        </p:spPr>
      </p:pic>
    </p:spTree>
    <p:extLst>
      <p:ext uri="{BB962C8B-B14F-4D97-AF65-F5344CB8AC3E}">
        <p14:creationId xmlns:p14="http://schemas.microsoft.com/office/powerpoint/2010/main" val="138570904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Early Results </a:t>
            </a:r>
            <a:r>
              <a:rPr lang="en-US" dirty="0"/>
              <a:t>F</a:t>
            </a:r>
            <a:r>
              <a:rPr lang="en-US" dirty="0" smtClean="0"/>
              <a:t>rom 2010-2011 Studies</a:t>
            </a:r>
            <a:endParaRPr lang="en-US" dirty="0"/>
          </a:p>
        </p:txBody>
      </p:sp>
      <p:sp>
        <p:nvSpPr>
          <p:cNvPr id="4" name="Slide Number Placeholder 3"/>
          <p:cNvSpPr>
            <a:spLocks noGrp="1"/>
          </p:cNvSpPr>
          <p:nvPr>
            <p:ph type="sldNum" sz="quarter" idx="12"/>
          </p:nvPr>
        </p:nvSpPr>
        <p:spPr/>
        <p:txBody>
          <a:bodyPr/>
          <a:lstStyle/>
          <a:p>
            <a:fld id="{4657CBF8-F27D-422C-AA49-6E460FFE3184}" type="slidenum">
              <a:rPr lang="en-US" smtClean="0"/>
              <a:pPr/>
              <a:t>6</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2759478083"/>
              </p:ext>
            </p:extLst>
          </p:nvPr>
        </p:nvGraphicFramePr>
        <p:xfrm>
          <a:off x="1219200" y="1524000"/>
          <a:ext cx="6478243" cy="3319112"/>
        </p:xfrm>
        <a:graphic>
          <a:graphicData uri="http://schemas.openxmlformats.org/drawingml/2006/table">
            <a:tbl>
              <a:tblPr>
                <a:tableStyleId>{5C22544A-7EE6-4342-B048-85BDC9FD1C3A}</a:tableStyleId>
              </a:tblPr>
              <a:tblGrid>
                <a:gridCol w="3200400"/>
                <a:gridCol w="1219200"/>
                <a:gridCol w="990600"/>
                <a:gridCol w="1068043"/>
              </a:tblGrid>
              <a:tr h="644492">
                <a:tc>
                  <a:txBody>
                    <a:bodyPr/>
                    <a:lstStyle/>
                    <a:p>
                      <a:pPr marL="0" marR="0" indent="0" algn="ctr">
                        <a:spcBef>
                          <a:spcPts val="0"/>
                        </a:spcBef>
                        <a:spcAft>
                          <a:spcPts val="0"/>
                        </a:spcAft>
                      </a:pPr>
                      <a:r>
                        <a:rPr lang="en-US" sz="1350" b="1" dirty="0">
                          <a:effectLst/>
                        </a:rPr>
                        <a:t>Primary Study Sponsor &amp; State</a:t>
                      </a:r>
                      <a:endParaRPr lang="en-US" sz="1350" b="1" dirty="0">
                        <a:effectLst/>
                        <a:latin typeface="Times New Roman"/>
                        <a:ea typeface="Times New Roman"/>
                      </a:endParaRPr>
                    </a:p>
                  </a:txBody>
                  <a:tcPr marL="68580" marR="68580" marT="0" marB="0" anchor="ctr"/>
                </a:tc>
                <a:tc>
                  <a:txBody>
                    <a:bodyPr/>
                    <a:lstStyle/>
                    <a:p>
                      <a:pPr marL="0" marR="0" indent="0" algn="ctr">
                        <a:spcBef>
                          <a:spcPts val="0"/>
                        </a:spcBef>
                        <a:spcAft>
                          <a:spcPts val="0"/>
                        </a:spcAft>
                      </a:pPr>
                      <a:r>
                        <a:rPr lang="en-US" sz="1350" b="1" dirty="0">
                          <a:effectLst/>
                        </a:rPr>
                        <a:t>Manufacturer Interviews</a:t>
                      </a:r>
                      <a:endParaRPr lang="en-US" sz="1350" b="1" dirty="0">
                        <a:effectLst/>
                        <a:latin typeface="Times New Roman"/>
                        <a:ea typeface="Times New Roman"/>
                      </a:endParaRPr>
                    </a:p>
                  </a:txBody>
                  <a:tcPr marL="68580" marR="68580" marT="0" marB="0" anchor="ctr"/>
                </a:tc>
                <a:tc>
                  <a:txBody>
                    <a:bodyPr/>
                    <a:lstStyle/>
                    <a:p>
                      <a:pPr marL="0" marR="0" indent="0" algn="ctr">
                        <a:spcBef>
                          <a:spcPts val="0"/>
                        </a:spcBef>
                        <a:spcAft>
                          <a:spcPts val="0"/>
                        </a:spcAft>
                      </a:pPr>
                      <a:r>
                        <a:rPr lang="en-US" sz="1350" b="1" dirty="0">
                          <a:effectLst/>
                        </a:rPr>
                        <a:t>Retailer </a:t>
                      </a:r>
                      <a:r>
                        <a:rPr lang="en-US" sz="1350" b="1" dirty="0" smtClean="0">
                          <a:effectLst/>
                        </a:rPr>
                        <a:t>/ Distributor Interviews</a:t>
                      </a:r>
                      <a:endParaRPr lang="en-US" sz="1350" b="1" dirty="0">
                        <a:effectLst/>
                        <a:latin typeface="Times New Roman"/>
                        <a:ea typeface="Times New Roman"/>
                      </a:endParaRPr>
                    </a:p>
                  </a:txBody>
                  <a:tcPr marL="68580" marR="68580" marT="0" marB="0" anchor="ctr"/>
                </a:tc>
                <a:tc>
                  <a:txBody>
                    <a:bodyPr/>
                    <a:lstStyle/>
                    <a:p>
                      <a:pPr marL="0" marR="0" indent="0" algn="ctr" defTabSz="914400" rtl="0" eaLnBrk="1" latinLnBrk="0" hangingPunct="1">
                        <a:spcBef>
                          <a:spcPts val="0"/>
                        </a:spcBef>
                        <a:spcAft>
                          <a:spcPts val="0"/>
                        </a:spcAft>
                      </a:pPr>
                      <a:r>
                        <a:rPr lang="en-US" sz="1350" b="1" kern="1200" dirty="0" smtClean="0">
                          <a:solidFill>
                            <a:schemeClr val="dk1"/>
                          </a:solidFill>
                          <a:effectLst/>
                          <a:latin typeface="+mn-lt"/>
                          <a:ea typeface="+mn-ea"/>
                          <a:cs typeface="+mn-cs"/>
                        </a:rPr>
                        <a:t>Consumer </a:t>
                      </a:r>
                      <a:r>
                        <a:rPr lang="en-US" sz="1350" b="1" kern="1200" dirty="0">
                          <a:solidFill>
                            <a:schemeClr val="dk1"/>
                          </a:solidFill>
                          <a:effectLst/>
                          <a:latin typeface="+mn-lt"/>
                          <a:ea typeface="+mn-ea"/>
                          <a:cs typeface="+mn-cs"/>
                        </a:rPr>
                        <a:t>Interviews</a:t>
                      </a:r>
                    </a:p>
                  </a:txBody>
                  <a:tcPr marL="68580" marR="68580" marT="0" marB="0" anchor="ctr"/>
                </a:tc>
              </a:tr>
              <a:tr h="429661">
                <a:tc>
                  <a:txBody>
                    <a:bodyPr/>
                    <a:lstStyle/>
                    <a:p>
                      <a:pPr marL="0" marR="445770" indent="0">
                        <a:spcBef>
                          <a:spcPts val="0"/>
                        </a:spcBef>
                        <a:spcAft>
                          <a:spcPts val="0"/>
                        </a:spcAft>
                        <a:tabLst>
                          <a:tab pos="914400" algn="l"/>
                        </a:tabLst>
                      </a:pPr>
                      <a:r>
                        <a:rPr lang="en-US" sz="1350" dirty="0">
                          <a:effectLst/>
                          <a:latin typeface="+mn-lt"/>
                        </a:rPr>
                        <a:t>NEAA, OR, WA, MT, </a:t>
                      </a:r>
                      <a:r>
                        <a:rPr lang="en-US" sz="1350" dirty="0" smtClean="0">
                          <a:effectLst/>
                          <a:latin typeface="+mn-lt"/>
                        </a:rPr>
                        <a:t>ID (2009-10)</a:t>
                      </a:r>
                    </a:p>
                    <a:p>
                      <a:pPr marL="0" marR="445770" indent="0">
                        <a:spcBef>
                          <a:spcPts val="0"/>
                        </a:spcBef>
                        <a:spcAft>
                          <a:spcPts val="0"/>
                        </a:spcAft>
                        <a:tabLst>
                          <a:tab pos="914400" algn="l"/>
                        </a:tabLst>
                      </a:pPr>
                      <a:endParaRPr lang="en-US" sz="1350" dirty="0">
                        <a:effectLst/>
                        <a:latin typeface="+mn-lt"/>
                        <a:ea typeface="Times New Roman"/>
                      </a:endParaRPr>
                    </a:p>
                    <a:p>
                      <a:pPr marL="0" marR="445770" indent="0">
                        <a:spcBef>
                          <a:spcPts val="0"/>
                        </a:spcBef>
                        <a:spcAft>
                          <a:spcPts val="0"/>
                        </a:spcAft>
                        <a:tabLst>
                          <a:tab pos="914400" algn="l"/>
                        </a:tabLst>
                      </a:pPr>
                      <a:r>
                        <a:rPr lang="en-US" sz="1350" dirty="0" smtClean="0">
                          <a:effectLst/>
                          <a:latin typeface="+mn-lt"/>
                        </a:rPr>
                        <a:t>Consortium,</a:t>
                      </a:r>
                      <a:r>
                        <a:rPr lang="en-US" sz="1350" baseline="0" dirty="0" smtClean="0">
                          <a:effectLst/>
                          <a:latin typeface="+mn-lt"/>
                        </a:rPr>
                        <a:t> MA (2010)</a:t>
                      </a:r>
                    </a:p>
                    <a:p>
                      <a:pPr marL="0" marR="445770" indent="0">
                        <a:spcBef>
                          <a:spcPts val="0"/>
                        </a:spcBef>
                        <a:spcAft>
                          <a:spcPts val="0"/>
                        </a:spcAft>
                        <a:tabLst>
                          <a:tab pos="914400" algn="l"/>
                        </a:tabLst>
                      </a:pPr>
                      <a:endParaRPr lang="en-US" sz="1350" dirty="0" smtClean="0">
                        <a:effectLst/>
                        <a:latin typeface="+mn-lt"/>
                      </a:endParaRPr>
                    </a:p>
                    <a:p>
                      <a:pPr marL="0" marR="445770" indent="0">
                        <a:spcBef>
                          <a:spcPts val="0"/>
                        </a:spcBef>
                        <a:spcAft>
                          <a:spcPts val="0"/>
                        </a:spcAft>
                        <a:tabLst>
                          <a:tab pos="914400" algn="l"/>
                        </a:tabLst>
                      </a:pPr>
                      <a:r>
                        <a:rPr lang="en-US" sz="1350" dirty="0" smtClean="0">
                          <a:effectLst/>
                          <a:latin typeface="+mn-lt"/>
                        </a:rPr>
                        <a:t>PacifiCorp,</a:t>
                      </a:r>
                      <a:r>
                        <a:rPr lang="en-US" sz="1350" baseline="0" dirty="0" smtClean="0">
                          <a:effectLst/>
                          <a:latin typeface="+mn-lt"/>
                        </a:rPr>
                        <a:t> WY (2011)</a:t>
                      </a:r>
                      <a:endParaRPr lang="en-US" sz="1350" dirty="0">
                        <a:effectLst/>
                        <a:latin typeface="+mn-lt"/>
                        <a:ea typeface="Times New Roman"/>
                      </a:endParaRPr>
                    </a:p>
                    <a:p>
                      <a:pPr marL="0" marR="445770" indent="0">
                        <a:spcBef>
                          <a:spcPts val="0"/>
                        </a:spcBef>
                        <a:spcAft>
                          <a:spcPts val="0"/>
                        </a:spcAft>
                        <a:tabLst>
                          <a:tab pos="914400" algn="l"/>
                        </a:tabLst>
                      </a:pPr>
                      <a:r>
                        <a:rPr lang="en-US" sz="1350" dirty="0" smtClean="0">
                          <a:effectLst/>
                          <a:latin typeface="+mn-lt"/>
                        </a:rPr>
                        <a:t>PacifiCorp, WA (2011)</a:t>
                      </a:r>
                      <a:endParaRPr lang="en-US" sz="1350" dirty="0">
                        <a:effectLst/>
                        <a:latin typeface="+mn-lt"/>
                        <a:ea typeface="Times New Roman"/>
                      </a:endParaRPr>
                    </a:p>
                    <a:p>
                      <a:pPr marL="0" marR="445770" indent="0">
                        <a:spcBef>
                          <a:spcPts val="0"/>
                        </a:spcBef>
                        <a:spcAft>
                          <a:spcPts val="0"/>
                        </a:spcAft>
                        <a:tabLst>
                          <a:tab pos="914400" algn="l"/>
                        </a:tabLst>
                      </a:pPr>
                      <a:r>
                        <a:rPr lang="en-US" sz="1350" kern="1200" dirty="0" smtClean="0">
                          <a:solidFill>
                            <a:schemeClr val="dk1"/>
                          </a:solidFill>
                          <a:effectLst/>
                          <a:latin typeface="+mn-lt"/>
                          <a:ea typeface="+mn-ea"/>
                          <a:cs typeface="+mn-cs"/>
                        </a:rPr>
                        <a:t>PacifiCorp, ID (2011)</a:t>
                      </a:r>
                      <a:endParaRPr lang="en-US" sz="1350" kern="1200" dirty="0">
                        <a:solidFill>
                          <a:schemeClr val="dk1"/>
                        </a:solidFill>
                        <a:effectLst/>
                        <a:latin typeface="+mn-lt"/>
                        <a:ea typeface="+mn-ea"/>
                        <a:cs typeface="+mn-cs"/>
                      </a:endParaRPr>
                    </a:p>
                    <a:p>
                      <a:pPr marL="0" marR="445770" indent="0">
                        <a:spcBef>
                          <a:spcPts val="0"/>
                        </a:spcBef>
                        <a:spcAft>
                          <a:spcPts val="0"/>
                        </a:spcAft>
                        <a:tabLst>
                          <a:tab pos="914400" algn="l"/>
                        </a:tabLst>
                      </a:pPr>
                      <a:r>
                        <a:rPr lang="en-US" sz="1350" dirty="0" smtClean="0">
                          <a:effectLst/>
                          <a:latin typeface="+mn-lt"/>
                        </a:rPr>
                        <a:t>PacifiCorp,</a:t>
                      </a:r>
                      <a:r>
                        <a:rPr lang="en-US" sz="1350" baseline="0" dirty="0" smtClean="0">
                          <a:effectLst/>
                          <a:latin typeface="+mn-lt"/>
                        </a:rPr>
                        <a:t> CA (2011)</a:t>
                      </a:r>
                      <a:endParaRPr lang="en-US" sz="1350" dirty="0">
                        <a:effectLst/>
                        <a:latin typeface="+mn-lt"/>
                        <a:ea typeface="Times New Roman"/>
                      </a:endParaRPr>
                    </a:p>
                    <a:p>
                      <a:pPr marL="0" marR="445770" indent="0">
                        <a:spcBef>
                          <a:spcPts val="0"/>
                        </a:spcBef>
                        <a:spcAft>
                          <a:spcPts val="0"/>
                        </a:spcAft>
                        <a:tabLst>
                          <a:tab pos="914400" algn="l"/>
                        </a:tabLst>
                      </a:pPr>
                      <a:endParaRPr lang="en-US" sz="1350" dirty="0" smtClean="0">
                        <a:effectLst/>
                        <a:latin typeface="+mn-lt"/>
                      </a:endParaRPr>
                    </a:p>
                    <a:p>
                      <a:pPr marL="0" marR="445770" indent="0">
                        <a:spcBef>
                          <a:spcPts val="0"/>
                        </a:spcBef>
                        <a:spcAft>
                          <a:spcPts val="0"/>
                        </a:spcAft>
                        <a:tabLst>
                          <a:tab pos="914400" algn="l"/>
                        </a:tabLst>
                      </a:pPr>
                      <a:r>
                        <a:rPr lang="en-US" sz="1350" dirty="0" smtClean="0">
                          <a:effectLst/>
                          <a:latin typeface="+mn-lt"/>
                        </a:rPr>
                        <a:t>NYSERDA (2011)</a:t>
                      </a:r>
                    </a:p>
                    <a:p>
                      <a:pPr marL="0" marR="445770" indent="0">
                        <a:spcBef>
                          <a:spcPts val="0"/>
                        </a:spcBef>
                        <a:spcAft>
                          <a:spcPts val="0"/>
                        </a:spcAft>
                        <a:tabLst>
                          <a:tab pos="914400" algn="l"/>
                        </a:tabLst>
                      </a:pPr>
                      <a:endParaRPr lang="en-US" sz="1350" dirty="0" smtClean="0">
                        <a:effectLst/>
                        <a:latin typeface="+mn-lt"/>
                      </a:endParaRPr>
                    </a:p>
                    <a:p>
                      <a:pPr marL="0" marR="445770" indent="0">
                        <a:spcBef>
                          <a:spcPts val="0"/>
                        </a:spcBef>
                        <a:spcAft>
                          <a:spcPts val="0"/>
                        </a:spcAft>
                        <a:tabLst>
                          <a:tab pos="914400" algn="l"/>
                        </a:tabLst>
                      </a:pPr>
                      <a:r>
                        <a:rPr lang="en-US" sz="1350" dirty="0" smtClean="0">
                          <a:effectLst/>
                          <a:latin typeface="+mn-lt"/>
                        </a:rPr>
                        <a:t>Commonwealth</a:t>
                      </a:r>
                      <a:r>
                        <a:rPr lang="en-US" sz="1350" baseline="0" dirty="0" smtClean="0">
                          <a:effectLst/>
                          <a:latin typeface="+mn-lt"/>
                        </a:rPr>
                        <a:t> Edison (2011)</a:t>
                      </a:r>
                      <a:endParaRPr lang="en-US" sz="1350" dirty="0" smtClean="0">
                        <a:effectLst/>
                        <a:latin typeface="+mn-lt"/>
                      </a:endParaRPr>
                    </a:p>
                    <a:p>
                      <a:pPr marL="0" marR="445770" indent="0">
                        <a:spcBef>
                          <a:spcPts val="0"/>
                        </a:spcBef>
                        <a:spcAft>
                          <a:spcPts val="0"/>
                        </a:spcAft>
                        <a:tabLst>
                          <a:tab pos="914400" algn="l"/>
                        </a:tabLst>
                      </a:pPr>
                      <a:endParaRPr lang="en-US" sz="1350" dirty="0" smtClean="0">
                        <a:effectLst/>
                        <a:latin typeface="+mn-lt"/>
                      </a:endParaRPr>
                    </a:p>
                  </a:txBody>
                  <a:tcPr marL="68580" marR="68580" marT="0" marB="0" anchor="ctr"/>
                </a:tc>
                <a:tc>
                  <a:txBody>
                    <a:bodyPr/>
                    <a:lstStyle/>
                    <a:p>
                      <a:pPr marL="0" marR="0" indent="0" algn="ctr">
                        <a:spcBef>
                          <a:spcPts val="0"/>
                        </a:spcBef>
                        <a:spcAft>
                          <a:spcPts val="0"/>
                        </a:spcAft>
                      </a:pPr>
                      <a:r>
                        <a:rPr lang="en-US" sz="1600" dirty="0" smtClean="0">
                          <a:effectLst/>
                          <a:latin typeface="+mn-lt"/>
                          <a:ea typeface="+mn-ea"/>
                        </a:rPr>
                        <a:t>16</a:t>
                      </a:r>
                      <a:endParaRPr lang="en-US" sz="1600" dirty="0">
                        <a:effectLst/>
                        <a:latin typeface="Times New Roman"/>
                        <a:ea typeface="Times New Roman"/>
                      </a:endParaRPr>
                    </a:p>
                  </a:txBody>
                  <a:tcPr marL="68580" marR="68580" marT="0" marB="0" anchor="ctr"/>
                </a:tc>
                <a:tc>
                  <a:txBody>
                    <a:bodyPr/>
                    <a:lstStyle/>
                    <a:p>
                      <a:pPr marL="0" marR="0" indent="0" algn="ctr">
                        <a:spcBef>
                          <a:spcPts val="0"/>
                        </a:spcBef>
                        <a:spcAft>
                          <a:spcPts val="0"/>
                        </a:spcAft>
                      </a:pPr>
                      <a:r>
                        <a:rPr lang="en-US" sz="1600" dirty="0" smtClean="0">
                          <a:effectLst/>
                          <a:latin typeface="+mn-lt"/>
                          <a:ea typeface="+mn-ea"/>
                        </a:rPr>
                        <a:t>336</a:t>
                      </a:r>
                      <a:endParaRPr lang="en-US" sz="1600" dirty="0">
                        <a:effectLst/>
                        <a:latin typeface="Times New Roman"/>
                        <a:ea typeface="Times New Roman"/>
                      </a:endParaRPr>
                    </a:p>
                  </a:txBody>
                  <a:tcPr marL="68580" marR="68580" marT="0" marB="0" anchor="ctr"/>
                </a:tc>
                <a:tc>
                  <a:txBody>
                    <a:bodyPr/>
                    <a:lstStyle/>
                    <a:p>
                      <a:pPr marL="0" marR="0" indent="0" algn="ctr">
                        <a:spcBef>
                          <a:spcPts val="0"/>
                        </a:spcBef>
                        <a:spcAft>
                          <a:spcPts val="0"/>
                        </a:spcAft>
                      </a:pPr>
                      <a:r>
                        <a:rPr lang="en-US" sz="1600" dirty="0" smtClean="0">
                          <a:effectLst/>
                          <a:latin typeface="Times New Roman"/>
                          <a:ea typeface="Times New Roman"/>
                        </a:rPr>
                        <a:t>3,594</a:t>
                      </a:r>
                      <a:endParaRPr lang="en-US" sz="1600" dirty="0">
                        <a:effectLst/>
                        <a:latin typeface="Times New Roman"/>
                        <a:ea typeface="Times New Roman"/>
                      </a:endParaRPr>
                    </a:p>
                  </a:txBody>
                  <a:tcPr marL="68580" marR="68580" marT="0" marB="0" anchor="ctr"/>
                </a:tc>
              </a:tr>
            </a:tbl>
          </a:graphicData>
        </a:graphic>
      </p:graphicFrame>
    </p:spTree>
    <p:extLst>
      <p:ext uri="{BB962C8B-B14F-4D97-AF65-F5344CB8AC3E}">
        <p14:creationId xmlns:p14="http://schemas.microsoft.com/office/powerpoint/2010/main" val="186516468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2800" dirty="0" smtClean="0"/>
              <a:t>Midterm Results </a:t>
            </a:r>
            <a:r>
              <a:rPr lang="en-US" sz="2800" dirty="0"/>
              <a:t>F</a:t>
            </a:r>
            <a:r>
              <a:rPr lang="en-US" sz="2800" dirty="0" smtClean="0"/>
              <a:t>rom 2012-2013 Studies</a:t>
            </a:r>
            <a:endParaRPr lang="en-US" sz="2800" dirty="0"/>
          </a:p>
        </p:txBody>
      </p:sp>
      <p:sp>
        <p:nvSpPr>
          <p:cNvPr id="4" name="Slide Number Placeholder 3"/>
          <p:cNvSpPr>
            <a:spLocks noGrp="1"/>
          </p:cNvSpPr>
          <p:nvPr>
            <p:ph type="sldNum" sz="quarter" idx="12"/>
          </p:nvPr>
        </p:nvSpPr>
        <p:spPr/>
        <p:txBody>
          <a:bodyPr/>
          <a:lstStyle/>
          <a:p>
            <a:fld id="{4657CBF8-F27D-422C-AA49-6E460FFE3184}" type="slidenum">
              <a:rPr lang="en-US" smtClean="0"/>
              <a:pPr/>
              <a:t>7</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4211990999"/>
              </p:ext>
            </p:extLst>
          </p:nvPr>
        </p:nvGraphicFramePr>
        <p:xfrm>
          <a:off x="457200" y="1600200"/>
          <a:ext cx="7975601" cy="3524852"/>
        </p:xfrm>
        <a:graphic>
          <a:graphicData uri="http://schemas.openxmlformats.org/drawingml/2006/table">
            <a:tbl>
              <a:tblPr>
                <a:tableStyleId>{5C22544A-7EE6-4342-B048-85BDC9FD1C3A}</a:tableStyleId>
              </a:tblPr>
              <a:tblGrid>
                <a:gridCol w="3200400"/>
                <a:gridCol w="1219200"/>
                <a:gridCol w="990600"/>
                <a:gridCol w="1068043"/>
                <a:gridCol w="1497358"/>
              </a:tblGrid>
              <a:tr h="644492">
                <a:tc>
                  <a:txBody>
                    <a:bodyPr/>
                    <a:lstStyle/>
                    <a:p>
                      <a:pPr marL="0" marR="0" indent="0" algn="ctr">
                        <a:spcBef>
                          <a:spcPts val="0"/>
                        </a:spcBef>
                        <a:spcAft>
                          <a:spcPts val="0"/>
                        </a:spcAft>
                      </a:pPr>
                      <a:r>
                        <a:rPr lang="en-US" sz="1350" b="1" dirty="0">
                          <a:effectLst/>
                        </a:rPr>
                        <a:t>Primary Study Sponsor &amp; State</a:t>
                      </a:r>
                      <a:endParaRPr lang="en-US" sz="1350" b="1" dirty="0">
                        <a:effectLst/>
                        <a:latin typeface="Times New Roman"/>
                        <a:ea typeface="Times New Roman"/>
                      </a:endParaRPr>
                    </a:p>
                  </a:txBody>
                  <a:tcPr marL="68580" marR="68580" marT="0" marB="0" anchor="ctr"/>
                </a:tc>
                <a:tc>
                  <a:txBody>
                    <a:bodyPr/>
                    <a:lstStyle/>
                    <a:p>
                      <a:pPr marL="0" marR="0" indent="0" algn="ctr">
                        <a:spcBef>
                          <a:spcPts val="0"/>
                        </a:spcBef>
                        <a:spcAft>
                          <a:spcPts val="0"/>
                        </a:spcAft>
                      </a:pPr>
                      <a:r>
                        <a:rPr lang="en-US" sz="1350" b="1" dirty="0">
                          <a:effectLst/>
                        </a:rPr>
                        <a:t>Manufacturer Interviews</a:t>
                      </a:r>
                      <a:endParaRPr lang="en-US" sz="1350" b="1" dirty="0">
                        <a:effectLst/>
                        <a:latin typeface="Times New Roman"/>
                        <a:ea typeface="Times New Roman"/>
                      </a:endParaRPr>
                    </a:p>
                  </a:txBody>
                  <a:tcPr marL="68580" marR="68580" marT="0" marB="0" anchor="ctr"/>
                </a:tc>
                <a:tc>
                  <a:txBody>
                    <a:bodyPr/>
                    <a:lstStyle/>
                    <a:p>
                      <a:pPr marL="0" marR="0" indent="0" algn="ctr">
                        <a:spcBef>
                          <a:spcPts val="0"/>
                        </a:spcBef>
                        <a:spcAft>
                          <a:spcPts val="0"/>
                        </a:spcAft>
                      </a:pPr>
                      <a:r>
                        <a:rPr lang="en-US" sz="1350" b="1" dirty="0" smtClean="0">
                          <a:effectLst/>
                        </a:rPr>
                        <a:t>Retailer / Distributor </a:t>
                      </a:r>
                      <a:r>
                        <a:rPr lang="en-US" sz="1350" b="1" dirty="0">
                          <a:effectLst/>
                        </a:rPr>
                        <a:t>Interviews</a:t>
                      </a:r>
                      <a:endParaRPr lang="en-US" sz="1350" b="1" dirty="0">
                        <a:effectLst/>
                        <a:latin typeface="Times New Roman"/>
                        <a:ea typeface="Times New Roman"/>
                      </a:endParaRPr>
                    </a:p>
                  </a:txBody>
                  <a:tcPr marL="68580" marR="68580" marT="0" marB="0" anchor="ctr"/>
                </a:tc>
                <a:tc>
                  <a:txBody>
                    <a:bodyPr/>
                    <a:lstStyle/>
                    <a:p>
                      <a:pPr marL="0" marR="0" indent="0" algn="ctr" defTabSz="914400" rtl="0" eaLnBrk="1" latinLnBrk="0" hangingPunct="1">
                        <a:spcBef>
                          <a:spcPts val="0"/>
                        </a:spcBef>
                        <a:spcAft>
                          <a:spcPts val="0"/>
                        </a:spcAft>
                      </a:pPr>
                      <a:r>
                        <a:rPr lang="en-US" sz="1350" b="1" kern="1200" dirty="0" smtClean="0">
                          <a:solidFill>
                            <a:schemeClr val="dk1"/>
                          </a:solidFill>
                          <a:effectLst/>
                          <a:latin typeface="+mn-lt"/>
                          <a:ea typeface="+mn-ea"/>
                          <a:cs typeface="+mn-cs"/>
                        </a:rPr>
                        <a:t>Consumer </a:t>
                      </a:r>
                      <a:r>
                        <a:rPr lang="en-US" sz="1350" b="1" kern="1200" dirty="0">
                          <a:solidFill>
                            <a:schemeClr val="dk1"/>
                          </a:solidFill>
                          <a:effectLst/>
                          <a:latin typeface="+mn-lt"/>
                          <a:ea typeface="+mn-ea"/>
                          <a:cs typeface="+mn-cs"/>
                        </a:rPr>
                        <a:t>Interviews</a:t>
                      </a:r>
                    </a:p>
                  </a:txBody>
                  <a:tcPr marL="68580" marR="68580" marT="0" marB="0" anchor="ctr"/>
                </a:tc>
                <a:tc>
                  <a:txBody>
                    <a:bodyPr/>
                    <a:lstStyle/>
                    <a:p>
                      <a:pPr marL="0" marR="0" indent="0" algn="ctr">
                        <a:spcBef>
                          <a:spcPts val="0"/>
                        </a:spcBef>
                        <a:spcAft>
                          <a:spcPts val="0"/>
                        </a:spcAft>
                      </a:pPr>
                      <a:r>
                        <a:rPr lang="en-US" sz="1350" b="1" dirty="0" smtClean="0">
                          <a:effectLst/>
                        </a:rPr>
                        <a:t>Shelf Stocking Studies</a:t>
                      </a:r>
                      <a:endParaRPr lang="en-US" sz="1350" b="1" dirty="0">
                        <a:effectLst/>
                        <a:latin typeface="Times New Roman"/>
                        <a:ea typeface="Times New Roman"/>
                      </a:endParaRPr>
                    </a:p>
                  </a:txBody>
                  <a:tcPr marL="68580" marR="68580" marT="0" marB="0" anchor="ctr"/>
                </a:tc>
              </a:tr>
              <a:tr h="429661">
                <a:tc>
                  <a:txBody>
                    <a:bodyPr/>
                    <a:lstStyle/>
                    <a:p>
                      <a:pPr marL="0" marR="445770" indent="0">
                        <a:spcBef>
                          <a:spcPts val="0"/>
                        </a:spcBef>
                        <a:spcAft>
                          <a:spcPts val="0"/>
                        </a:spcAft>
                        <a:tabLst>
                          <a:tab pos="914400" algn="l"/>
                        </a:tabLst>
                      </a:pPr>
                      <a:r>
                        <a:rPr lang="en-US" sz="1350" dirty="0" smtClean="0">
                          <a:effectLst/>
                          <a:latin typeface="+mn-lt"/>
                        </a:rPr>
                        <a:t>Duke Energy Progress;</a:t>
                      </a:r>
                      <a:r>
                        <a:rPr lang="en-US" sz="1350" baseline="0" dirty="0" smtClean="0">
                          <a:effectLst/>
                          <a:latin typeface="+mn-lt"/>
                        </a:rPr>
                        <a:t> NC, SC </a:t>
                      </a:r>
                      <a:r>
                        <a:rPr lang="en-US" sz="1350" dirty="0" smtClean="0">
                          <a:effectLst/>
                          <a:latin typeface="+mn-lt"/>
                        </a:rPr>
                        <a:t>(2013)</a:t>
                      </a:r>
                    </a:p>
                    <a:p>
                      <a:pPr marL="0" marR="445770" indent="0">
                        <a:spcBef>
                          <a:spcPts val="0"/>
                        </a:spcBef>
                        <a:spcAft>
                          <a:spcPts val="0"/>
                        </a:spcAft>
                        <a:tabLst>
                          <a:tab pos="914400" algn="l"/>
                        </a:tabLst>
                      </a:pPr>
                      <a:endParaRPr lang="en-US" sz="1350" baseline="0" dirty="0" smtClean="0">
                        <a:effectLst/>
                        <a:latin typeface="+mn-lt"/>
                      </a:endParaRPr>
                    </a:p>
                    <a:p>
                      <a:pPr marL="0" marR="445770" indent="0">
                        <a:spcBef>
                          <a:spcPts val="0"/>
                        </a:spcBef>
                        <a:spcAft>
                          <a:spcPts val="0"/>
                        </a:spcAft>
                        <a:tabLst>
                          <a:tab pos="914400" algn="l"/>
                        </a:tabLst>
                      </a:pPr>
                      <a:r>
                        <a:rPr lang="en-US" sz="1350" dirty="0" smtClean="0">
                          <a:effectLst/>
                          <a:latin typeface="+mn-lt"/>
                        </a:rPr>
                        <a:t>CPUC (2011-2012)</a:t>
                      </a:r>
                    </a:p>
                    <a:p>
                      <a:pPr marL="0" marR="445770" indent="0">
                        <a:spcBef>
                          <a:spcPts val="0"/>
                        </a:spcBef>
                        <a:spcAft>
                          <a:spcPts val="0"/>
                        </a:spcAft>
                        <a:tabLst>
                          <a:tab pos="914400" algn="l"/>
                        </a:tabLst>
                      </a:pPr>
                      <a:endParaRPr lang="en-US" sz="1350" dirty="0" smtClean="0">
                        <a:effectLst/>
                        <a:latin typeface="+mn-lt"/>
                        <a:ea typeface="Times New Roman"/>
                      </a:endParaRPr>
                    </a:p>
                    <a:p>
                      <a:pPr marL="0" marR="445770" indent="0">
                        <a:spcBef>
                          <a:spcPts val="0"/>
                        </a:spcBef>
                        <a:spcAft>
                          <a:spcPts val="0"/>
                        </a:spcAft>
                        <a:tabLst>
                          <a:tab pos="914400" algn="l"/>
                        </a:tabLst>
                      </a:pPr>
                      <a:r>
                        <a:rPr lang="en-US" sz="1350" dirty="0" smtClean="0">
                          <a:effectLst/>
                          <a:latin typeface="+mn-lt"/>
                          <a:ea typeface="Times New Roman"/>
                        </a:rPr>
                        <a:t>Connecticut Consortium</a:t>
                      </a:r>
                      <a:r>
                        <a:rPr lang="en-US" sz="1350" baseline="0" dirty="0" smtClean="0">
                          <a:effectLst/>
                          <a:latin typeface="+mn-lt"/>
                          <a:ea typeface="Times New Roman"/>
                        </a:rPr>
                        <a:t> (2012)</a:t>
                      </a:r>
                      <a:endParaRPr lang="en-US" sz="1350" dirty="0">
                        <a:effectLst/>
                        <a:latin typeface="+mn-lt"/>
                        <a:ea typeface="Times New Roman"/>
                      </a:endParaRPr>
                    </a:p>
                    <a:p>
                      <a:pPr marL="0" marR="445770" indent="0">
                        <a:spcBef>
                          <a:spcPts val="0"/>
                        </a:spcBef>
                        <a:spcAft>
                          <a:spcPts val="0"/>
                        </a:spcAft>
                        <a:tabLst>
                          <a:tab pos="914400" algn="l"/>
                        </a:tabLst>
                      </a:pPr>
                      <a:endParaRPr lang="en-US" sz="1350" dirty="0" smtClean="0">
                        <a:effectLst/>
                        <a:latin typeface="+mn-lt"/>
                      </a:endParaRPr>
                    </a:p>
                    <a:p>
                      <a:pPr marL="0" marR="445770" indent="0" algn="l" defTabSz="914400" rtl="0" eaLnBrk="1" fontAlgn="auto" latinLnBrk="0" hangingPunct="1">
                        <a:lnSpc>
                          <a:spcPct val="100000"/>
                        </a:lnSpc>
                        <a:spcBef>
                          <a:spcPts val="0"/>
                        </a:spcBef>
                        <a:spcAft>
                          <a:spcPts val="0"/>
                        </a:spcAft>
                        <a:buClrTx/>
                        <a:buSzTx/>
                        <a:buFontTx/>
                        <a:buNone/>
                        <a:tabLst>
                          <a:tab pos="914400" algn="l"/>
                        </a:tabLst>
                        <a:defRPr/>
                      </a:pPr>
                      <a:r>
                        <a:rPr lang="en-US" sz="1350" baseline="0" dirty="0" smtClean="0">
                          <a:effectLst/>
                          <a:latin typeface="+mn-lt"/>
                          <a:ea typeface="Times New Roman"/>
                        </a:rPr>
                        <a:t>Consortium, MA (2011-12)</a:t>
                      </a:r>
                    </a:p>
                    <a:p>
                      <a:pPr marL="0" marR="445770" indent="0" algn="l" defTabSz="914400" rtl="0" eaLnBrk="1" fontAlgn="auto" latinLnBrk="0" hangingPunct="1">
                        <a:lnSpc>
                          <a:spcPct val="100000"/>
                        </a:lnSpc>
                        <a:spcBef>
                          <a:spcPts val="0"/>
                        </a:spcBef>
                        <a:spcAft>
                          <a:spcPts val="0"/>
                        </a:spcAft>
                        <a:buClrTx/>
                        <a:buSzTx/>
                        <a:buFontTx/>
                        <a:buNone/>
                        <a:tabLst>
                          <a:tab pos="914400" algn="l"/>
                        </a:tabLst>
                        <a:defRPr/>
                      </a:pPr>
                      <a:endParaRPr lang="en-US" sz="1350" dirty="0" smtClean="0">
                        <a:effectLst/>
                        <a:latin typeface="+mn-lt"/>
                      </a:endParaRPr>
                    </a:p>
                    <a:p>
                      <a:pPr marL="0" marR="445770" indent="0" algn="l" defTabSz="914400" rtl="0" eaLnBrk="1" fontAlgn="auto" latinLnBrk="0" hangingPunct="1">
                        <a:lnSpc>
                          <a:spcPct val="100000"/>
                        </a:lnSpc>
                        <a:spcBef>
                          <a:spcPts val="0"/>
                        </a:spcBef>
                        <a:spcAft>
                          <a:spcPts val="0"/>
                        </a:spcAft>
                        <a:buClrTx/>
                        <a:buSzTx/>
                        <a:buFontTx/>
                        <a:buNone/>
                        <a:tabLst>
                          <a:tab pos="914400" algn="l"/>
                        </a:tabLst>
                        <a:defRPr/>
                      </a:pPr>
                      <a:r>
                        <a:rPr lang="en-US" sz="1350" dirty="0" smtClean="0">
                          <a:effectLst/>
                          <a:latin typeface="+mn-lt"/>
                        </a:rPr>
                        <a:t>NEAA; OR, WA, MT, ID (2013)</a:t>
                      </a:r>
                    </a:p>
                    <a:p>
                      <a:pPr marL="0" marR="445770" indent="0">
                        <a:spcBef>
                          <a:spcPts val="0"/>
                        </a:spcBef>
                        <a:spcAft>
                          <a:spcPts val="0"/>
                        </a:spcAft>
                        <a:tabLst>
                          <a:tab pos="914400" algn="l"/>
                        </a:tabLst>
                      </a:pPr>
                      <a:endParaRPr lang="en-US" sz="1350" dirty="0" smtClean="0">
                        <a:effectLst/>
                        <a:latin typeface="+mn-lt"/>
                      </a:endParaRPr>
                    </a:p>
                    <a:p>
                      <a:pPr marL="0" marR="445770" indent="0">
                        <a:spcBef>
                          <a:spcPts val="0"/>
                        </a:spcBef>
                        <a:spcAft>
                          <a:spcPts val="0"/>
                        </a:spcAft>
                        <a:tabLst>
                          <a:tab pos="914400" algn="l"/>
                        </a:tabLst>
                      </a:pPr>
                      <a:r>
                        <a:rPr lang="en-US" sz="1350" dirty="0" smtClean="0">
                          <a:effectLst/>
                          <a:latin typeface="+mn-lt"/>
                        </a:rPr>
                        <a:t>NYSERDA (2012-2013)</a:t>
                      </a:r>
                    </a:p>
                    <a:p>
                      <a:pPr marL="0" marR="445770" indent="0">
                        <a:spcBef>
                          <a:spcPts val="0"/>
                        </a:spcBef>
                        <a:spcAft>
                          <a:spcPts val="0"/>
                        </a:spcAft>
                        <a:tabLst>
                          <a:tab pos="914400" algn="l"/>
                        </a:tabLst>
                      </a:pPr>
                      <a:endParaRPr lang="en-US" sz="1350" dirty="0" smtClean="0">
                        <a:effectLst/>
                        <a:latin typeface="+mn-lt"/>
                      </a:endParaRPr>
                    </a:p>
                    <a:p>
                      <a:pPr marL="0" marR="445770" indent="0">
                        <a:spcBef>
                          <a:spcPts val="0"/>
                        </a:spcBef>
                        <a:spcAft>
                          <a:spcPts val="0"/>
                        </a:spcAft>
                        <a:tabLst>
                          <a:tab pos="914400" algn="l"/>
                        </a:tabLst>
                      </a:pPr>
                      <a:r>
                        <a:rPr lang="en-US" sz="1350" dirty="0" smtClean="0">
                          <a:effectLst/>
                          <a:latin typeface="+mn-lt"/>
                        </a:rPr>
                        <a:t>Commonwealth</a:t>
                      </a:r>
                      <a:r>
                        <a:rPr lang="en-US" sz="1350" baseline="0" dirty="0" smtClean="0">
                          <a:effectLst/>
                          <a:latin typeface="+mn-lt"/>
                        </a:rPr>
                        <a:t> Edison (2013)</a:t>
                      </a:r>
                      <a:endParaRPr lang="en-US" sz="1350" dirty="0" smtClean="0">
                        <a:effectLst/>
                        <a:latin typeface="+mn-lt"/>
                      </a:endParaRPr>
                    </a:p>
                    <a:p>
                      <a:pPr marL="0" marR="445770" indent="0">
                        <a:spcBef>
                          <a:spcPts val="0"/>
                        </a:spcBef>
                        <a:spcAft>
                          <a:spcPts val="0"/>
                        </a:spcAft>
                        <a:tabLst>
                          <a:tab pos="914400" algn="l"/>
                        </a:tabLst>
                      </a:pPr>
                      <a:endParaRPr lang="en-US" sz="1350" dirty="0" smtClean="0">
                        <a:effectLst/>
                        <a:latin typeface="+mn-lt"/>
                      </a:endParaRPr>
                    </a:p>
                  </a:txBody>
                  <a:tcPr marL="68580" marR="68580" marT="0" marB="0" anchor="ctr"/>
                </a:tc>
                <a:tc>
                  <a:txBody>
                    <a:bodyPr/>
                    <a:lstStyle/>
                    <a:p>
                      <a:pPr marL="0" marR="0" indent="0" algn="ctr">
                        <a:spcBef>
                          <a:spcPts val="0"/>
                        </a:spcBef>
                        <a:spcAft>
                          <a:spcPts val="0"/>
                        </a:spcAft>
                      </a:pPr>
                      <a:r>
                        <a:rPr lang="en-US" sz="1600" dirty="0" smtClean="0">
                          <a:effectLst/>
                          <a:latin typeface="Times New Roman"/>
                          <a:ea typeface="Times New Roman"/>
                        </a:rPr>
                        <a:t>30</a:t>
                      </a:r>
                      <a:endParaRPr lang="en-US" sz="1600" dirty="0">
                        <a:effectLst/>
                        <a:latin typeface="Times New Roman"/>
                        <a:ea typeface="Times New Roman"/>
                      </a:endParaRPr>
                    </a:p>
                  </a:txBody>
                  <a:tcPr marL="68580" marR="68580" marT="0" marB="0" anchor="ctr"/>
                </a:tc>
                <a:tc>
                  <a:txBody>
                    <a:bodyPr/>
                    <a:lstStyle/>
                    <a:p>
                      <a:pPr marL="0" marR="0" indent="0" algn="ctr">
                        <a:spcBef>
                          <a:spcPts val="0"/>
                        </a:spcBef>
                        <a:spcAft>
                          <a:spcPts val="0"/>
                        </a:spcAft>
                      </a:pPr>
                      <a:r>
                        <a:rPr lang="en-US" sz="1600" dirty="0" smtClean="0">
                          <a:effectLst/>
                          <a:latin typeface="Times New Roman"/>
                          <a:ea typeface="Times New Roman"/>
                        </a:rPr>
                        <a:t>64</a:t>
                      </a:r>
                      <a:endParaRPr lang="en-US" sz="1600" dirty="0">
                        <a:effectLst/>
                        <a:latin typeface="Times New Roman"/>
                        <a:ea typeface="Times New Roman"/>
                      </a:endParaRPr>
                    </a:p>
                  </a:txBody>
                  <a:tcPr marL="68580" marR="68580" marT="0" marB="0" anchor="ctr"/>
                </a:tc>
                <a:tc>
                  <a:txBody>
                    <a:bodyPr/>
                    <a:lstStyle/>
                    <a:p>
                      <a:pPr marL="0" marR="0" indent="0" algn="ctr">
                        <a:spcBef>
                          <a:spcPts val="0"/>
                        </a:spcBef>
                        <a:spcAft>
                          <a:spcPts val="0"/>
                        </a:spcAft>
                      </a:pPr>
                      <a:r>
                        <a:rPr lang="en-US" sz="1600" dirty="0" smtClean="0">
                          <a:effectLst/>
                          <a:latin typeface="Times New Roman"/>
                          <a:ea typeface="Times New Roman"/>
                        </a:rPr>
                        <a:t>4,252</a:t>
                      </a:r>
                      <a:endParaRPr lang="en-US" sz="1600" dirty="0">
                        <a:effectLst/>
                        <a:latin typeface="Times New Roman"/>
                        <a:ea typeface="Times New Roman"/>
                      </a:endParaRPr>
                    </a:p>
                  </a:txBody>
                  <a:tcPr marL="68580" marR="68580" marT="0" marB="0" anchor="ctr"/>
                </a:tc>
                <a:tc>
                  <a:txBody>
                    <a:bodyPr/>
                    <a:lstStyle/>
                    <a:p>
                      <a:pPr marL="0" marR="0" indent="0" algn="ctr">
                        <a:spcBef>
                          <a:spcPts val="0"/>
                        </a:spcBef>
                        <a:spcAft>
                          <a:spcPts val="0"/>
                        </a:spcAft>
                      </a:pPr>
                      <a:r>
                        <a:rPr lang="en-US" sz="1600" dirty="0" smtClean="0">
                          <a:effectLst/>
                          <a:latin typeface="Times New Roman"/>
                          <a:ea typeface="Times New Roman"/>
                        </a:rPr>
                        <a:t>4</a:t>
                      </a:r>
                      <a:endParaRPr lang="en-US" sz="1600" dirty="0">
                        <a:effectLst/>
                        <a:latin typeface="Times New Roman"/>
                        <a:ea typeface="Times New Roman"/>
                      </a:endParaRPr>
                    </a:p>
                  </a:txBody>
                  <a:tcPr marL="68580" marR="68580" marT="0" marB="0" anchor="ctr"/>
                </a:tc>
              </a:tr>
            </a:tbl>
          </a:graphicData>
        </a:graphic>
      </p:graphicFrame>
    </p:spTree>
    <p:extLst>
      <p:ext uri="{BB962C8B-B14F-4D97-AF65-F5344CB8AC3E}">
        <p14:creationId xmlns:p14="http://schemas.microsoft.com/office/powerpoint/2010/main" val="350953091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smtClean="0"/>
              <a:t>Manufacturer Perspective</a:t>
            </a:r>
            <a:endParaRPr lang="en-US" dirty="0"/>
          </a:p>
        </p:txBody>
      </p:sp>
      <p:sp>
        <p:nvSpPr>
          <p:cNvPr id="4" name="Slide Number Placeholder 3"/>
          <p:cNvSpPr>
            <a:spLocks noGrp="1"/>
          </p:cNvSpPr>
          <p:nvPr>
            <p:ph type="sldNum" sz="quarter" idx="12"/>
          </p:nvPr>
        </p:nvSpPr>
        <p:spPr/>
        <p:txBody>
          <a:bodyPr/>
          <a:lstStyle/>
          <a:p>
            <a:fld id="{4657CBF8-F27D-422C-AA49-6E460FFE3184}" type="slidenum">
              <a:rPr lang="en-US" smtClean="0"/>
              <a:pPr/>
              <a:t>8</a:t>
            </a:fld>
            <a:endParaRPr lang="en-US" dirty="0"/>
          </a:p>
        </p:txBody>
      </p:sp>
      <p:sp>
        <p:nvSpPr>
          <p:cNvPr id="6" name="Rectangle 3"/>
          <p:cNvSpPr txBox="1">
            <a:spLocks noChangeArrowheads="1"/>
          </p:cNvSpPr>
          <p:nvPr/>
        </p:nvSpPr>
        <p:spPr>
          <a:xfrm>
            <a:off x="457200" y="990600"/>
            <a:ext cx="8382000" cy="50292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baseline="0">
                <a:solidFill>
                  <a:schemeClr val="tx1"/>
                </a:solidFill>
                <a:latin typeface="Arial"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baseline="0">
                <a:solidFill>
                  <a:schemeClr val="tx1"/>
                </a:solidFill>
                <a:latin typeface="Arial" pitchFamily="34" charset="0"/>
                <a:ea typeface="+mn-ea"/>
                <a:cs typeface="+mn-cs"/>
              </a:defRPr>
            </a:lvl2pPr>
            <a:lvl3pPr marL="1143000" indent="-228600" algn="l" defTabSz="914400" rtl="0" eaLnBrk="1" latinLnBrk="0" hangingPunct="1">
              <a:spcBef>
                <a:spcPct val="20000"/>
              </a:spcBef>
              <a:buFont typeface="Arial" pitchFamily="34" charset="0"/>
              <a:buChar char="•"/>
              <a:defRPr sz="2400" kern="1200" baseline="0">
                <a:solidFill>
                  <a:schemeClr val="tx1"/>
                </a:solidFill>
                <a:latin typeface="Arial"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baseline="0">
                <a:solidFill>
                  <a:schemeClr val="tx1"/>
                </a:solidFill>
                <a:latin typeface="Arial" pitchFamily="34" charset="0"/>
                <a:ea typeface="+mn-ea"/>
                <a:cs typeface="+mn-cs"/>
              </a:defRPr>
            </a:lvl4pPr>
            <a:lvl5pPr marL="2057400" indent="-228600" algn="l" defTabSz="914400" rtl="0" eaLnBrk="1" latinLnBrk="0" hangingPunct="1">
              <a:spcBef>
                <a:spcPct val="20000"/>
              </a:spcBef>
              <a:buFont typeface="Wingdings" pitchFamily="2" charset="2"/>
              <a:buChar char="§"/>
              <a:defRPr sz="2000" kern="1200" baseline="0">
                <a:solidFill>
                  <a:schemeClr val="tx1"/>
                </a:solidFill>
                <a:latin typeface="Arial"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dirty="0" smtClean="0"/>
              <a:t>Early Finding: </a:t>
            </a:r>
          </a:p>
          <a:p>
            <a:r>
              <a:rPr lang="en-US" dirty="0" smtClean="0"/>
              <a:t>Manufacturers are firmly behind the legislation (2011)</a:t>
            </a:r>
          </a:p>
          <a:p>
            <a:pPr marL="0" indent="0">
              <a:buNone/>
            </a:pPr>
            <a:r>
              <a:rPr lang="en-US" dirty="0" smtClean="0"/>
              <a:t>Midterm Update: </a:t>
            </a:r>
          </a:p>
          <a:p>
            <a:r>
              <a:rPr lang="en-US" dirty="0" smtClean="0"/>
              <a:t>Have not withdrawn support (2014)</a:t>
            </a:r>
          </a:p>
          <a:p>
            <a:endParaRPr lang="en-US" sz="2000" dirty="0" smtClean="0"/>
          </a:p>
        </p:txBody>
      </p:sp>
      <p:sp>
        <p:nvSpPr>
          <p:cNvPr id="7" name="TextBox 6"/>
          <p:cNvSpPr txBox="1"/>
          <p:nvPr/>
        </p:nvSpPr>
        <p:spPr>
          <a:xfrm>
            <a:off x="588323" y="3962401"/>
            <a:ext cx="8250877" cy="2246769"/>
          </a:xfrm>
          <a:prstGeom prst="rect">
            <a:avLst/>
          </a:prstGeom>
          <a:solidFill>
            <a:schemeClr val="accent1">
              <a:lumMod val="40000"/>
              <a:lumOff val="60000"/>
            </a:schemeClr>
          </a:solidFill>
          <a:ln>
            <a:solidFill>
              <a:schemeClr val="tx2"/>
            </a:solidFill>
          </a:ln>
        </p:spPr>
        <p:txBody>
          <a:bodyPr wrap="square" rtlCol="0">
            <a:spAutoFit/>
          </a:bodyPr>
          <a:lstStyle/>
          <a:p>
            <a:pPr marL="400050" lvl="1" indent="0">
              <a:buNone/>
            </a:pPr>
            <a:r>
              <a:rPr lang="en-US" sz="2600" dirty="0"/>
              <a:t>“</a:t>
            </a:r>
            <a:r>
              <a:rPr lang="en-US" sz="2400" dirty="0"/>
              <a:t>NEMA remains committed to and supportive of the lighting standards…NEMA did not support the inclusion of this rider…American manufacturers have invested millions of dollars in transitioning to energy efficient lighting…Delay in enforcement undermines those investments…”</a:t>
            </a:r>
          </a:p>
          <a:p>
            <a:endParaRPr lang="en-US" dirty="0"/>
          </a:p>
        </p:txBody>
      </p:sp>
    </p:spTree>
    <p:extLst>
      <p:ext uri="{BB962C8B-B14F-4D97-AF65-F5344CB8AC3E}">
        <p14:creationId xmlns:p14="http://schemas.microsoft.com/office/powerpoint/2010/main" val="3209524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smtClean="0"/>
              <a:t>Retailer Awareness</a:t>
            </a:r>
            <a:endParaRPr lang="en-US" dirty="0"/>
          </a:p>
        </p:txBody>
      </p:sp>
      <p:sp>
        <p:nvSpPr>
          <p:cNvPr id="4" name="Slide Number Placeholder 3"/>
          <p:cNvSpPr>
            <a:spLocks noGrp="1"/>
          </p:cNvSpPr>
          <p:nvPr>
            <p:ph type="sldNum" sz="quarter" idx="12"/>
          </p:nvPr>
        </p:nvSpPr>
        <p:spPr/>
        <p:txBody>
          <a:bodyPr/>
          <a:lstStyle/>
          <a:p>
            <a:fld id="{4657CBF8-F27D-422C-AA49-6E460FFE3184}" type="slidenum">
              <a:rPr lang="en-US" smtClean="0"/>
              <a:pPr/>
              <a:t>9</a:t>
            </a:fld>
            <a:endParaRPr lang="en-US" dirty="0"/>
          </a:p>
        </p:txBody>
      </p:sp>
      <p:sp>
        <p:nvSpPr>
          <p:cNvPr id="5" name="Rectangle 3"/>
          <p:cNvSpPr txBox="1">
            <a:spLocks noChangeArrowheads="1"/>
          </p:cNvSpPr>
          <p:nvPr/>
        </p:nvSpPr>
        <p:spPr>
          <a:xfrm>
            <a:off x="457200" y="914400"/>
            <a:ext cx="8382000" cy="51054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baseline="0">
                <a:solidFill>
                  <a:schemeClr val="tx1"/>
                </a:solidFill>
                <a:latin typeface="Arial"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baseline="0">
                <a:solidFill>
                  <a:schemeClr val="tx1"/>
                </a:solidFill>
                <a:latin typeface="Arial" pitchFamily="34" charset="0"/>
                <a:ea typeface="+mn-ea"/>
                <a:cs typeface="+mn-cs"/>
              </a:defRPr>
            </a:lvl2pPr>
            <a:lvl3pPr marL="1143000" indent="-228600" algn="l" defTabSz="914400" rtl="0" eaLnBrk="1" latinLnBrk="0" hangingPunct="1">
              <a:spcBef>
                <a:spcPct val="20000"/>
              </a:spcBef>
              <a:buFont typeface="Arial" pitchFamily="34" charset="0"/>
              <a:buChar char="•"/>
              <a:defRPr sz="2400" kern="1200" baseline="0">
                <a:solidFill>
                  <a:schemeClr val="tx1"/>
                </a:solidFill>
                <a:latin typeface="Arial"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baseline="0">
                <a:solidFill>
                  <a:schemeClr val="tx1"/>
                </a:solidFill>
                <a:latin typeface="Arial" pitchFamily="34" charset="0"/>
                <a:ea typeface="+mn-ea"/>
                <a:cs typeface="+mn-cs"/>
              </a:defRPr>
            </a:lvl4pPr>
            <a:lvl5pPr marL="2057400" indent="-228600" algn="l" defTabSz="914400" rtl="0" eaLnBrk="1" latinLnBrk="0" hangingPunct="1">
              <a:spcBef>
                <a:spcPct val="20000"/>
              </a:spcBef>
              <a:buFont typeface="Wingdings" pitchFamily="2" charset="2"/>
              <a:buChar char="§"/>
              <a:defRPr sz="2000" kern="1200" baseline="0">
                <a:solidFill>
                  <a:schemeClr val="tx1"/>
                </a:solidFill>
                <a:latin typeface="Arial"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dirty="0" smtClean="0"/>
              <a:t>Varies significantly between studies.</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86600" y="3886200"/>
            <a:ext cx="1905000" cy="1905000"/>
          </a:xfrm>
          <a:prstGeom prst="rect">
            <a:avLst/>
          </a:prstGeom>
        </p:spPr>
      </p:pic>
      <p:graphicFrame>
        <p:nvGraphicFramePr>
          <p:cNvPr id="6" name="Chart 5"/>
          <p:cNvGraphicFramePr>
            <a:graphicFrameLocks/>
          </p:cNvGraphicFramePr>
          <p:nvPr>
            <p:extLst>
              <p:ext uri="{D42A27DB-BD31-4B8C-83A1-F6EECF244321}">
                <p14:modId xmlns:p14="http://schemas.microsoft.com/office/powerpoint/2010/main" val="3168855954"/>
              </p:ext>
            </p:extLst>
          </p:nvPr>
        </p:nvGraphicFramePr>
        <p:xfrm>
          <a:off x="838200" y="2095500"/>
          <a:ext cx="6400800" cy="396421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86366894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ustom 1">
      <a:dk1>
        <a:srgbClr val="0A1004"/>
      </a:dk1>
      <a:lt1>
        <a:sysClr val="window" lastClr="FFFFFF"/>
      </a:lt1>
      <a:dk2>
        <a:srgbClr val="C4BD97"/>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2089</TotalTime>
  <Words>654</Words>
  <Application>Microsoft Office PowerPoint</Application>
  <PresentationFormat>On-screen Show (4:3)</PresentationFormat>
  <Paragraphs>180</Paragraphs>
  <Slides>21</Slides>
  <Notes>0</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Theme</vt:lpstr>
      <vt:lpstr>The Lights They are A’Changing: MidTerm Results from EISA 2007</vt:lpstr>
      <vt:lpstr>Overview</vt:lpstr>
      <vt:lpstr>Brief Intermission</vt:lpstr>
      <vt:lpstr>Background on EISA</vt:lpstr>
      <vt:lpstr>Background on EISA</vt:lpstr>
      <vt:lpstr>Early Results From 2010-2011 Studies</vt:lpstr>
      <vt:lpstr>Midterm Results From 2012-2013 Studies</vt:lpstr>
      <vt:lpstr>Manufacturer Perspective</vt:lpstr>
      <vt:lpstr>Retailer Awareness</vt:lpstr>
      <vt:lpstr>Retailer Education</vt:lpstr>
      <vt:lpstr>Lamp Availability</vt:lpstr>
      <vt:lpstr>Lamp Availability</vt:lpstr>
      <vt:lpstr>Does Anyone Read These?</vt:lpstr>
      <vt:lpstr>Consumer Awareness</vt:lpstr>
      <vt:lpstr>Consumer Responses</vt:lpstr>
      <vt:lpstr>Consumer Stockpiling</vt:lpstr>
      <vt:lpstr>Consumer Stockpiling</vt:lpstr>
      <vt:lpstr>Consumer Stockpiling</vt:lpstr>
      <vt:lpstr>Conclusions</vt:lpstr>
      <vt:lpstr>Forecasts</vt:lpstr>
      <vt:lpstr>Questions?</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jtuseth</dc:creator>
  <cp:lastModifiedBy>Apex</cp:lastModifiedBy>
  <cp:revision>102</cp:revision>
  <cp:lastPrinted>2012-01-04T16:03:38Z</cp:lastPrinted>
  <dcterms:created xsi:type="dcterms:W3CDTF">2012-01-02T15:52:30Z</dcterms:created>
  <dcterms:modified xsi:type="dcterms:W3CDTF">2014-08-18T16:41:33Z</dcterms:modified>
</cp:coreProperties>
</file>