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65" r:id="rId4"/>
    <p:sldId id="259" r:id="rId5"/>
    <p:sldId id="260" r:id="rId6"/>
    <p:sldId id="261" r:id="rId7"/>
    <p:sldId id="262" r:id="rId8"/>
    <p:sldId id="263" r:id="rId9"/>
    <p:sldId id="264" r:id="rId10"/>
    <p:sldId id="266" r:id="rId11"/>
    <p:sldId id="267" r:id="rId12"/>
    <p:sldId id="268" r:id="rId13"/>
    <p:sldId id="25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A8"/>
    <a:srgbClr val="006B3F"/>
    <a:srgbClr val="EFB22D"/>
    <a:srgbClr val="1B38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68" autoAdjust="0"/>
  </p:normalViewPr>
  <p:slideViewPr>
    <p:cSldViewPr>
      <p:cViewPr>
        <p:scale>
          <a:sx n="70" d="100"/>
          <a:sy n="70" d="100"/>
        </p:scale>
        <p:origin x="-1386" y="-36"/>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31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D239B1-77CF-4099-AFF7-7EAC4A28E397}" type="datetimeFigureOut">
              <a:rPr lang="en-US" smtClean="0"/>
              <a:t>12/12/2014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D1A475-B67C-4CF1-94C2-79284FE90D1F}" type="slidenum">
              <a:rPr lang="en-US" smtClean="0"/>
              <a:t>‹#›</a:t>
            </a:fld>
            <a:endParaRPr lang="en-US"/>
          </a:p>
        </p:txBody>
      </p:sp>
    </p:spTree>
    <p:extLst>
      <p:ext uri="{BB962C8B-B14F-4D97-AF65-F5344CB8AC3E}">
        <p14:creationId xmlns:p14="http://schemas.microsoft.com/office/powerpoint/2010/main" val="686906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 we care about</a:t>
            </a:r>
            <a:r>
              <a:rPr lang="en-US" baseline="0" dirty="0" smtClean="0"/>
              <a:t> POS data?</a:t>
            </a:r>
          </a:p>
          <a:p>
            <a:pPr marL="171450" indent="-171450">
              <a:buFontTx/>
              <a:buChar char="-"/>
            </a:pPr>
            <a:r>
              <a:rPr lang="en-US" baseline="0" dirty="0" smtClean="0"/>
              <a:t>Increasing scrutiny on program savings</a:t>
            </a:r>
          </a:p>
          <a:p>
            <a:pPr marL="171450" indent="-171450">
              <a:buFontTx/>
              <a:buChar char="-"/>
            </a:pPr>
            <a:r>
              <a:rPr lang="en-US" baseline="0" dirty="0" smtClean="0"/>
              <a:t>Actual data provides the best estimate to truly understand market baselines, including net program impacts</a:t>
            </a:r>
          </a:p>
          <a:p>
            <a:pPr marL="171450" indent="-171450">
              <a:buFontTx/>
              <a:buChar char="-"/>
            </a:pPr>
            <a:r>
              <a:rPr lang="en-US" baseline="0" dirty="0" smtClean="0"/>
              <a:t>Without that need to use </a:t>
            </a:r>
            <a:r>
              <a:rPr lang="en-US" baseline="0" dirty="0" err="1" smtClean="0"/>
              <a:t>proxys</a:t>
            </a:r>
            <a:r>
              <a:rPr lang="en-US" baseline="0" dirty="0" smtClean="0"/>
              <a:t>, which can be quite unreliable</a:t>
            </a:r>
          </a:p>
          <a:p>
            <a:pPr marL="171450" indent="-171450">
              <a:buFontTx/>
              <a:buChar char="-"/>
            </a:pPr>
            <a:r>
              <a:rPr lang="en-US" baseline="0" dirty="0" smtClean="0"/>
              <a:t>May lead to erroneous decisions to end programs prematurely</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2</a:t>
            </a:fld>
            <a:endParaRPr lang="en-US"/>
          </a:p>
        </p:txBody>
      </p:sp>
    </p:spTree>
    <p:extLst>
      <p:ext uri="{BB962C8B-B14F-4D97-AF65-F5344CB8AC3E}">
        <p14:creationId xmlns:p14="http://schemas.microsoft.com/office/powerpoint/2010/main" val="76277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need for POS data is particularly important for the lighting</a:t>
            </a:r>
            <a:r>
              <a:rPr lang="en-US" baseline="0" dirty="0" smtClean="0"/>
              <a:t> market, where EISA, new ES specs, and rapid advancements in LED products (and decreasing pricing) are leading to substantial changes. We really need to understand whether or not program intervention is needed – will LEDs take off on their own? If intervention is taken what is the impact?</a:t>
            </a:r>
          </a:p>
          <a:p>
            <a:endParaRPr lang="en-US" baseline="0" dirty="0" smtClean="0"/>
          </a:p>
          <a:p>
            <a:r>
              <a:rPr lang="en-US" baseline="0" dirty="0" smtClean="0"/>
              <a:t>Sales data is critical to answering these questions.</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3</a:t>
            </a:fld>
            <a:endParaRPr lang="en-US"/>
          </a:p>
        </p:txBody>
      </p:sp>
    </p:spTree>
    <p:extLst>
      <p:ext uri="{BB962C8B-B14F-4D97-AF65-F5344CB8AC3E}">
        <p14:creationId xmlns:p14="http://schemas.microsoft.com/office/powerpoint/2010/main" val="1586484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a:t>
            </a:r>
            <a:r>
              <a:rPr lang="en-US" baseline="0" dirty="0" smtClean="0"/>
              <a:t> have asked individually for data in the past</a:t>
            </a:r>
          </a:p>
          <a:p>
            <a:r>
              <a:rPr lang="en-US" baseline="0" dirty="0" smtClean="0"/>
              <a:t>Retailers have politely said “no”</a:t>
            </a:r>
          </a:p>
          <a:p>
            <a:r>
              <a:rPr lang="en-US" baseline="0" dirty="0" smtClean="0"/>
              <a:t>CREED tries to bring PAs together to communicate in a single, coordinated voice</a:t>
            </a:r>
          </a:p>
          <a:p>
            <a:r>
              <a:rPr lang="en-US" baseline="0" dirty="0" smtClean="0"/>
              <a:t>Tries to minimize retailer burden with disparate requests (i.e., ask for same type of data, provide option for one “clearinghouse”, can sanitize the data)</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4</a:t>
            </a:fld>
            <a:endParaRPr lang="en-US"/>
          </a:p>
        </p:txBody>
      </p:sp>
    </p:spTree>
    <p:extLst>
      <p:ext uri="{BB962C8B-B14F-4D97-AF65-F5344CB8AC3E}">
        <p14:creationId xmlns:p14="http://schemas.microsoft.com/office/powerpoint/2010/main" val="302933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 of being true consortium</a:t>
            </a:r>
          </a:p>
          <a:p>
            <a:r>
              <a:rPr lang="en-US" dirty="0" smtClean="0"/>
              <a:t>Only chance</a:t>
            </a:r>
            <a:r>
              <a:rPr lang="en-US" baseline="0" dirty="0" smtClean="0"/>
              <a:t> of success is to work together with all these stakeholders</a:t>
            </a:r>
          </a:p>
          <a:p>
            <a:r>
              <a:rPr lang="en-US" baseline="0" dirty="0" smtClean="0"/>
              <a:t>Name signifies the passion among the PA members for collecting this type of market </a:t>
            </a:r>
            <a:r>
              <a:rPr lang="en-US" baseline="0" dirty="0" err="1" smtClean="0"/>
              <a:t>intellegence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5</a:t>
            </a:fld>
            <a:endParaRPr lang="en-US"/>
          </a:p>
        </p:txBody>
      </p:sp>
    </p:spTree>
    <p:extLst>
      <p:ext uri="{BB962C8B-B14F-4D97-AF65-F5344CB8AC3E}">
        <p14:creationId xmlns:p14="http://schemas.microsoft.com/office/powerpoint/2010/main" val="2134612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effort to figure</a:t>
            </a:r>
            <a:r>
              <a:rPr lang="en-US" baseline="0" dirty="0" smtClean="0"/>
              <a:t> out strategy</a:t>
            </a:r>
          </a:p>
          <a:p>
            <a:r>
              <a:rPr lang="en-US" baseline="0" dirty="0" smtClean="0"/>
              <a:t>Coordinated </a:t>
            </a:r>
            <a:r>
              <a:rPr lang="en-US" baseline="0" dirty="0" err="1" smtClean="0"/>
              <a:t>coomunication</a:t>
            </a:r>
            <a:r>
              <a:rPr lang="en-US" baseline="0" dirty="0" smtClean="0"/>
              <a:t> with retailers (e.g., letters all signed by members with singe type of request)</a:t>
            </a:r>
          </a:p>
          <a:p>
            <a:r>
              <a:rPr lang="en-US" baseline="0" dirty="0" smtClean="0"/>
              <a:t>Also coordinated a multi-client purchase of available POS data</a:t>
            </a:r>
          </a:p>
          <a:p>
            <a:pPr marL="171450" indent="-171450">
              <a:buFontTx/>
              <a:buChar char="-"/>
            </a:pPr>
            <a:r>
              <a:rPr lang="en-US" baseline="0" dirty="0" smtClean="0"/>
              <a:t>Represents grocery, drug, club, dollar, and mass </a:t>
            </a:r>
            <a:r>
              <a:rPr lang="en-US" baseline="0" dirty="0" err="1" smtClean="0"/>
              <a:t>merch</a:t>
            </a:r>
            <a:r>
              <a:rPr lang="en-US" baseline="0" dirty="0" smtClean="0"/>
              <a:t> channels</a:t>
            </a:r>
          </a:p>
          <a:p>
            <a:pPr marL="171450" indent="-171450">
              <a:buFontTx/>
              <a:buChar char="-"/>
            </a:pPr>
            <a:r>
              <a:rPr lang="en-US" baseline="0" dirty="0" smtClean="0"/>
              <a:t>CREED spent months negotiating the legal and </a:t>
            </a:r>
            <a:r>
              <a:rPr lang="en-US" baseline="0" dirty="0" err="1" smtClean="0"/>
              <a:t>publishign</a:t>
            </a:r>
            <a:r>
              <a:rPr lang="en-US" baseline="0" dirty="0" smtClean="0"/>
              <a:t> protocols, as the data aggregators that collects the POS data was very nervous about public disclosure of the data</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7</a:t>
            </a:fld>
            <a:endParaRPr lang="en-US"/>
          </a:p>
        </p:txBody>
      </p:sp>
    </p:spTree>
    <p:extLst>
      <p:ext uri="{BB962C8B-B14F-4D97-AF65-F5344CB8AC3E}">
        <p14:creationId xmlns:p14="http://schemas.microsoft.com/office/powerpoint/2010/main" val="1249465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Initial POS data tell us quite a lot and have tremendous</a:t>
            </a:r>
            <a:r>
              <a:rPr lang="en-US" baseline="0" dirty="0" smtClean="0"/>
              <a:t> potential for when we get even better market coverage</a:t>
            </a:r>
            <a:r>
              <a:rPr lang="en-US" dirty="0" smtClean="0"/>
              <a:t>. These charts are based on actual data.</a:t>
            </a:r>
          </a:p>
          <a:p>
            <a:endParaRPr lang="en-US" dirty="0" smtClean="0"/>
          </a:p>
          <a:p>
            <a:r>
              <a:rPr lang="en-US" dirty="0" smtClean="0"/>
              <a:t>For example, LED sales are still small part of overall sales but increasing dramatically,</a:t>
            </a:r>
            <a:r>
              <a:rPr lang="en-US" baseline="0" dirty="0" smtClean="0"/>
              <a:t> as price falls substantially. Note price is sales weighted. Blip in 2012 might be from more specialty products.</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8</a:t>
            </a:fld>
            <a:endParaRPr lang="en-US"/>
          </a:p>
        </p:txBody>
      </p:sp>
    </p:spTree>
    <p:extLst>
      <p:ext uri="{BB962C8B-B14F-4D97-AF65-F5344CB8AC3E}">
        <p14:creationId xmlns:p14="http://schemas.microsoft.com/office/powerpoint/2010/main" val="3488851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100w bulbs also falling dramatically but still available even a</a:t>
            </a:r>
            <a:r>
              <a:rPr lang="en-US" baseline="0" dirty="0" smtClean="0"/>
              <a:t> few years after EISA takes effect.</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9</a:t>
            </a:fld>
            <a:endParaRPr lang="en-US"/>
          </a:p>
        </p:txBody>
      </p:sp>
    </p:spTree>
    <p:extLst>
      <p:ext uri="{BB962C8B-B14F-4D97-AF65-F5344CB8AC3E}">
        <p14:creationId xmlns:p14="http://schemas.microsoft.com/office/powerpoint/2010/main" val="4043719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 is running a regression model to determine the degree to which sales are higher in </a:t>
            </a:r>
            <a:r>
              <a:rPr lang="en-US" dirty="0" smtClean="0"/>
              <a:t>program </a:t>
            </a:r>
            <a:r>
              <a:rPr lang="en-US" dirty="0" smtClean="0"/>
              <a:t>states, compared to </a:t>
            </a:r>
            <a:r>
              <a:rPr lang="en-US" dirty="0" smtClean="0"/>
              <a:t>non-program</a:t>
            </a:r>
            <a:r>
              <a:rPr lang="en-US" baseline="0" dirty="0" smtClean="0"/>
              <a:t> </a:t>
            </a:r>
            <a:r>
              <a:rPr lang="en-US" baseline="0" dirty="0" smtClean="0"/>
              <a:t>states, when controlling for household and </a:t>
            </a:r>
            <a:r>
              <a:rPr lang="en-US" baseline="0" smtClean="0"/>
              <a:t>demographic characteristics (e.g</a:t>
            </a:r>
            <a:r>
              <a:rPr lang="en-US" baseline="0" dirty="0" smtClean="0"/>
              <a:t>., home size, income)</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10</a:t>
            </a:fld>
            <a:endParaRPr lang="en-US"/>
          </a:p>
        </p:txBody>
      </p:sp>
    </p:spTree>
    <p:extLst>
      <p:ext uri="{BB962C8B-B14F-4D97-AF65-F5344CB8AC3E}">
        <p14:creationId xmlns:p14="http://schemas.microsoft.com/office/powerpoint/2010/main" val="637835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2015 will continue</a:t>
            </a:r>
            <a:r>
              <a:rPr lang="en-US" baseline="0" dirty="0" smtClean="0"/>
              <a:t> to improve and coordinate the purchase and analysis of the existing POS data</a:t>
            </a:r>
          </a:p>
          <a:p>
            <a:r>
              <a:rPr lang="en-US" baseline="0" dirty="0" smtClean="0"/>
              <a:t>Working hard to get the outstanding retailers, particularly the DIY channel</a:t>
            </a:r>
          </a:p>
          <a:p>
            <a:r>
              <a:rPr lang="en-US" baseline="0" dirty="0" smtClean="0"/>
              <a:t>And will explore other products if members are interested.</a:t>
            </a:r>
            <a:endParaRPr lang="en-US" dirty="0"/>
          </a:p>
        </p:txBody>
      </p:sp>
      <p:sp>
        <p:nvSpPr>
          <p:cNvPr id="4" name="Slide Number Placeholder 3"/>
          <p:cNvSpPr>
            <a:spLocks noGrp="1"/>
          </p:cNvSpPr>
          <p:nvPr>
            <p:ph type="sldNum" sz="quarter" idx="10"/>
          </p:nvPr>
        </p:nvSpPr>
        <p:spPr/>
        <p:txBody>
          <a:bodyPr/>
          <a:lstStyle/>
          <a:p>
            <a:fld id="{28D1A475-B67C-4CF1-94C2-79284FE90D1F}" type="slidenum">
              <a:rPr lang="en-US" smtClean="0"/>
              <a:t>11</a:t>
            </a:fld>
            <a:endParaRPr lang="en-US"/>
          </a:p>
        </p:txBody>
      </p:sp>
    </p:spTree>
    <p:extLst>
      <p:ext uri="{BB962C8B-B14F-4D97-AF65-F5344CB8AC3E}">
        <p14:creationId xmlns:p14="http://schemas.microsoft.com/office/powerpoint/2010/main" val="3698209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865540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376541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541564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1941368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2553389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366019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731186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77303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246989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346704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DA6062-CA55-4CF2-B744-D2406C3A97F0}" type="datetimeFigureOut">
              <a:rPr lang="en-US" smtClean="0"/>
              <a:pPr/>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6C21B-D1BA-48E0-8A9A-AA641AA263BF}" type="slidenum">
              <a:rPr lang="en-US" smtClean="0"/>
              <a:pPr/>
              <a:t>‹#›</a:t>
            </a:fld>
            <a:endParaRPr lang="en-US"/>
          </a:p>
        </p:txBody>
      </p:sp>
    </p:spTree>
    <p:extLst>
      <p:ext uri="{BB962C8B-B14F-4D97-AF65-F5344CB8AC3E}">
        <p14:creationId xmlns:p14="http://schemas.microsoft.com/office/powerpoint/2010/main" val="4208183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A6062-CA55-4CF2-B744-D2406C3A97F0}" type="datetimeFigureOut">
              <a:rPr lang="en-US" smtClean="0"/>
              <a:pPr/>
              <a:t>12/12/2014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6C21B-D1BA-48E0-8A9A-AA641AA263BF}" type="slidenum">
              <a:rPr lang="en-US" smtClean="0"/>
              <a:pPr/>
              <a:t>‹#›</a:t>
            </a:fld>
            <a:endParaRPr lang="en-US"/>
          </a:p>
        </p:txBody>
      </p:sp>
      <p:sp>
        <p:nvSpPr>
          <p:cNvPr id="7" name="Rectangle 6"/>
          <p:cNvSpPr/>
          <p:nvPr/>
        </p:nvSpPr>
        <p:spPr>
          <a:xfrm>
            <a:off x="0" y="0"/>
            <a:ext cx="7772400" cy="228600"/>
          </a:xfrm>
          <a:prstGeom prst="rect">
            <a:avLst/>
          </a:prstGeom>
          <a:solidFill>
            <a:srgbClr val="0038A8"/>
          </a:solidFill>
          <a:ln w="3175">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915400" y="0"/>
            <a:ext cx="228600" cy="228600"/>
          </a:xfrm>
          <a:prstGeom prst="rect">
            <a:avLst/>
          </a:prstGeom>
          <a:solidFill>
            <a:srgbClr val="0038A8"/>
          </a:solidFill>
          <a:ln w="3175">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471916" y="0"/>
            <a:ext cx="228600" cy="228600"/>
          </a:xfrm>
          <a:prstGeom prst="rect">
            <a:avLst/>
          </a:prstGeom>
          <a:solidFill>
            <a:srgbClr val="006B3F"/>
          </a:solidFill>
          <a:ln w="3175">
            <a:solidFill>
              <a:schemeClr val="tx1"/>
            </a:solidFill>
          </a:ln>
        </p:spPr>
        <p:style>
          <a:lnRef idx="2">
            <a:schemeClr val="accent6">
              <a:shade val="50000"/>
            </a:schemeClr>
          </a:lnRef>
          <a:fillRef idx="1003">
            <a:schemeClr val="lt2"/>
          </a:fillRef>
          <a:effectRef idx="0">
            <a:schemeClr val="accent6"/>
          </a:effectRef>
          <a:fontRef idx="minor">
            <a:schemeClr val="lt1"/>
          </a:fontRef>
        </p:style>
        <p:txBody>
          <a:bodyPr rtlCol="0" anchor="ctr"/>
          <a:lstStyle/>
          <a:p>
            <a:pPr algn="ctr"/>
            <a:endParaRPr lang="en-US"/>
          </a:p>
        </p:txBody>
      </p:sp>
      <p:sp>
        <p:nvSpPr>
          <p:cNvPr id="10" name="Rectangle 9"/>
          <p:cNvSpPr/>
          <p:nvPr/>
        </p:nvSpPr>
        <p:spPr>
          <a:xfrm>
            <a:off x="8029575" y="0"/>
            <a:ext cx="228600" cy="228600"/>
          </a:xfrm>
          <a:prstGeom prst="rect">
            <a:avLst/>
          </a:prstGeom>
          <a:solidFill>
            <a:srgbClr val="EFB22D"/>
          </a:solidFill>
          <a:ln w="3175">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265" y="5562600"/>
            <a:ext cx="1676400" cy="1295400"/>
          </a:xfrm>
          <a:prstGeom prst="rect">
            <a:avLst/>
          </a:prstGeom>
        </p:spPr>
      </p:pic>
    </p:spTree>
    <p:extLst>
      <p:ext uri="{BB962C8B-B14F-4D97-AF65-F5344CB8AC3E}">
        <p14:creationId xmlns:p14="http://schemas.microsoft.com/office/powerpoint/2010/main" val="1358653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Point-of-Sale Data for Lighting and Beyond – A Game Changer is Here!</a:t>
            </a:r>
            <a:endParaRPr lang="en-US" dirty="0"/>
          </a:p>
        </p:txBody>
      </p:sp>
      <p:sp>
        <p:nvSpPr>
          <p:cNvPr id="3" name="Subtitle 2"/>
          <p:cNvSpPr>
            <a:spLocks noGrp="1"/>
          </p:cNvSpPr>
          <p:nvPr>
            <p:ph type="subTitle" idx="1"/>
          </p:nvPr>
        </p:nvSpPr>
        <p:spPr>
          <a:xfrm>
            <a:off x="1371599" y="3886200"/>
            <a:ext cx="6886575" cy="1752600"/>
          </a:xfrm>
        </p:spPr>
        <p:txBody>
          <a:bodyPr/>
          <a:lstStyle/>
          <a:p>
            <a:r>
              <a:rPr lang="en-US" dirty="0" smtClean="0"/>
              <a:t>Lynn Westerlind and Scott Dimetrosky</a:t>
            </a:r>
          </a:p>
          <a:p>
            <a:r>
              <a:rPr lang="en-US" dirty="0" smtClean="0"/>
              <a:t>February 12, 2015</a:t>
            </a:r>
            <a:endParaRPr lang="en-US" dirty="0"/>
          </a:p>
        </p:txBody>
      </p:sp>
      <p:sp>
        <p:nvSpPr>
          <p:cNvPr id="4" name="Rectangle 3"/>
          <p:cNvSpPr/>
          <p:nvPr/>
        </p:nvSpPr>
        <p:spPr>
          <a:xfrm>
            <a:off x="0" y="0"/>
            <a:ext cx="7772400" cy="228600"/>
          </a:xfrm>
          <a:prstGeom prst="rect">
            <a:avLst/>
          </a:prstGeom>
          <a:solidFill>
            <a:srgbClr val="0038A8"/>
          </a:solidFill>
          <a:ln w="3175">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15400" y="0"/>
            <a:ext cx="228600" cy="228600"/>
          </a:xfrm>
          <a:prstGeom prst="rect">
            <a:avLst/>
          </a:prstGeom>
          <a:solidFill>
            <a:srgbClr val="0038A8"/>
          </a:solidFill>
          <a:ln w="3175">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471916" y="0"/>
            <a:ext cx="228600" cy="228600"/>
          </a:xfrm>
          <a:prstGeom prst="rect">
            <a:avLst/>
          </a:prstGeom>
          <a:solidFill>
            <a:srgbClr val="006B3F"/>
          </a:solidFill>
          <a:ln w="3175">
            <a:solidFill>
              <a:schemeClr val="tx1"/>
            </a:solidFill>
          </a:ln>
        </p:spPr>
        <p:style>
          <a:lnRef idx="2">
            <a:schemeClr val="accent6">
              <a:shade val="50000"/>
            </a:schemeClr>
          </a:lnRef>
          <a:fillRef idx="1003">
            <a:schemeClr val="lt2"/>
          </a:fillRef>
          <a:effectRef idx="0">
            <a:schemeClr val="accent6"/>
          </a:effectRef>
          <a:fontRef idx="minor">
            <a:schemeClr val="lt1"/>
          </a:fontRef>
        </p:style>
        <p:txBody>
          <a:bodyPr rtlCol="0" anchor="ctr"/>
          <a:lstStyle/>
          <a:p>
            <a:pPr algn="ctr"/>
            <a:endParaRPr lang="en-US"/>
          </a:p>
        </p:txBody>
      </p:sp>
      <p:sp>
        <p:nvSpPr>
          <p:cNvPr id="7" name="Rectangle 6"/>
          <p:cNvSpPr/>
          <p:nvPr/>
        </p:nvSpPr>
        <p:spPr>
          <a:xfrm>
            <a:off x="8029575" y="0"/>
            <a:ext cx="228600" cy="228600"/>
          </a:xfrm>
          <a:prstGeom prst="rect">
            <a:avLst/>
          </a:prstGeom>
          <a:solidFill>
            <a:srgbClr val="EFB22D"/>
          </a:solidFill>
          <a:ln w="3175">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7249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Example of POS Analysis</a:t>
            </a:r>
            <a:endParaRPr lang="en-US" dirty="0"/>
          </a:p>
        </p:txBody>
      </p:sp>
      <p:sp>
        <p:nvSpPr>
          <p:cNvPr id="3" name="Content Placeholder 2"/>
          <p:cNvSpPr txBox="1">
            <a:spLocks/>
          </p:cNvSpPr>
          <p:nvPr/>
        </p:nvSpPr>
        <p:spPr>
          <a:xfrm>
            <a:off x="492642" y="13716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What is impact of programs</a:t>
            </a:r>
            <a:r>
              <a:rPr lang="en-US" dirty="0" smtClean="0"/>
              <a:t>?</a:t>
            </a:r>
          </a:p>
          <a:p>
            <a:r>
              <a:rPr lang="en-US" dirty="0" smtClean="0"/>
              <a:t>Do efficient bulb sales differ in program states when controlling for household and demographics?</a:t>
            </a:r>
            <a:endParaRPr lang="en-US" dirty="0" smtClean="0"/>
          </a:p>
        </p:txBody>
      </p:sp>
      <mc:AlternateContent xmlns:mc="http://schemas.openxmlformats.org/markup-compatibility/2006">
        <mc:Choice xmlns:a14="http://schemas.microsoft.com/office/drawing/2010/main" Requires="a14">
          <p:sp>
            <p:nvSpPr>
              <p:cNvPr id="4" name="Rectangle 3"/>
              <p:cNvSpPr/>
              <p:nvPr/>
            </p:nvSpPr>
            <p:spPr>
              <a:xfrm>
                <a:off x="498329" y="3733800"/>
                <a:ext cx="8270358" cy="1673535"/>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func>
                        <m:funcPr>
                          <m:ctrlPr>
                            <a:rPr lang="en-US" i="1"/>
                          </m:ctrlPr>
                        </m:funcPr>
                        <m:fName>
                          <m:r>
                            <m:rPr>
                              <m:sty m:val="p"/>
                            </m:rPr>
                            <a:rPr lang="en-US"/>
                            <m:t>log</m:t>
                          </m:r>
                        </m:fName>
                        <m:e>
                          <m:d>
                            <m:dPr>
                              <m:ctrlPr>
                                <a:rPr lang="en-US" i="1"/>
                              </m:ctrlPr>
                            </m:dPr>
                            <m:e>
                              <m:sSub>
                                <m:sSubPr>
                                  <m:ctrlPr>
                                    <a:rPr lang="en-US" i="1"/>
                                  </m:ctrlPr>
                                </m:sSubPr>
                                <m:e>
                                  <m:r>
                                    <a:rPr lang="en-US" i="1"/>
                                    <m:t>%</m:t>
                                  </m:r>
                                  <m:r>
                                    <a:rPr lang="en-US" i="1"/>
                                    <m:t>𝑒𝑓𝑓𝑖𝑐𝑖𝑒𝑛𝑡</m:t>
                                  </m:r>
                                  <m:r>
                                    <a:rPr lang="en-US" i="1"/>
                                    <m:t>.</m:t>
                                  </m:r>
                                  <m:r>
                                    <a:rPr lang="en-US" i="1"/>
                                    <m:t>𝑠𝑎𝑙𝑒𝑠</m:t>
                                  </m:r>
                                </m:e>
                                <m:sub>
                                  <m:r>
                                    <a:rPr lang="en-US" i="1"/>
                                    <m:t>𝑖</m:t>
                                  </m:r>
                                  <m:r>
                                    <a:rPr lang="en-US" i="1"/>
                                    <m:t>,</m:t>
                                  </m:r>
                                  <m:r>
                                    <a:rPr lang="en-US" i="1"/>
                                    <m:t>𝑗</m:t>
                                  </m:r>
                                </m:sub>
                              </m:sSub>
                            </m:e>
                          </m:d>
                        </m:e>
                      </m:func>
                      <m:r>
                        <a:rPr lang="en-US" i="1"/>
                        <m:t>= </m:t>
                      </m:r>
                      <m:r>
                        <a:rPr lang="en-US" i="1"/>
                        <m:t>𝛼</m:t>
                      </m:r>
                      <m:r>
                        <a:rPr lang="en-US" i="1"/>
                        <m:t>+</m:t>
                      </m:r>
                      <m:sSub>
                        <m:sSubPr>
                          <m:ctrlPr>
                            <a:rPr lang="en-US" i="1"/>
                          </m:ctrlPr>
                        </m:sSubPr>
                        <m:e>
                          <m:r>
                            <a:rPr lang="en-US" i="1"/>
                            <m:t>𝛽</m:t>
                          </m:r>
                        </m:e>
                        <m:sub>
                          <m:r>
                            <a:rPr lang="en-US" i="1"/>
                            <m:t>0,</m:t>
                          </m:r>
                          <m:r>
                            <a:rPr lang="en-US" i="1"/>
                            <m:t>𝑖</m:t>
                          </m:r>
                        </m:sub>
                      </m:sSub>
                      <m:r>
                        <a:rPr lang="en-US" i="1"/>
                        <m:t>+</m:t>
                      </m:r>
                      <m:func>
                        <m:funcPr>
                          <m:ctrlPr>
                            <a:rPr lang="en-US" i="1"/>
                          </m:ctrlPr>
                        </m:funcPr>
                        <m:fName>
                          <m:sSub>
                            <m:sSubPr>
                              <m:ctrlPr>
                                <a:rPr lang="en-US" i="1"/>
                              </m:ctrlPr>
                            </m:sSubPr>
                            <m:e>
                              <m:r>
                                <a:rPr lang="en-US" i="1"/>
                                <m:t>𝛽</m:t>
                              </m:r>
                            </m:e>
                            <m:sub>
                              <m:r>
                                <a:rPr lang="en-US" i="1"/>
                                <m:t>1</m:t>
                              </m:r>
                            </m:sub>
                          </m:sSub>
                          <m:r>
                            <m:rPr>
                              <m:sty m:val="p"/>
                            </m:rPr>
                            <a:rPr lang="en-US"/>
                            <m:t>log</m:t>
                          </m:r>
                        </m:fName>
                        <m:e>
                          <m:d>
                            <m:dPr>
                              <m:ctrlPr>
                                <a:rPr lang="en-US" i="1"/>
                              </m:ctrlPr>
                            </m:dPr>
                            <m:e>
                              <m:sSub>
                                <m:sSubPr>
                                  <m:ctrlPr>
                                    <a:rPr lang="en-US" i="1"/>
                                  </m:ctrlPr>
                                </m:sSubPr>
                                <m:e>
                                  <m:r>
                                    <a:rPr lang="en-US" i="1"/>
                                    <m:t>𝑐𝑟</m:t>
                                  </m:r>
                                  <m:r>
                                    <a:rPr lang="en-US" i="1"/>
                                    <m:t>.</m:t>
                                  </m:r>
                                  <m:r>
                                    <a:rPr lang="en-US" i="1"/>
                                    <m:t>𝑠𝑞𝑓𝑡</m:t>
                                  </m:r>
                                </m:e>
                                <m:sub>
                                  <m:r>
                                    <a:rPr lang="en-US" i="1"/>
                                    <m:t>𝑖</m:t>
                                  </m:r>
                                  <m:r>
                                    <a:rPr lang="en-US" i="1"/>
                                    <m:t>,</m:t>
                                  </m:r>
                                  <m:r>
                                    <a:rPr lang="en-US" i="1"/>
                                    <m:t>𝑗</m:t>
                                  </m:r>
                                </m:sub>
                              </m:sSub>
                            </m:e>
                          </m:d>
                        </m:e>
                      </m:func>
                      <m:r>
                        <a:rPr lang="en-US" i="1"/>
                        <m:t>+</m:t>
                      </m:r>
                      <m:func>
                        <m:funcPr>
                          <m:ctrlPr>
                            <a:rPr lang="en-US" i="1"/>
                          </m:ctrlPr>
                        </m:funcPr>
                        <m:fName>
                          <m:sSub>
                            <m:sSubPr>
                              <m:ctrlPr>
                                <a:rPr lang="en-US" i="1"/>
                              </m:ctrlPr>
                            </m:sSubPr>
                            <m:e>
                              <m:r>
                                <a:rPr lang="en-US" i="1"/>
                                <m:t>𝛽</m:t>
                              </m:r>
                            </m:e>
                            <m:sub>
                              <m:r>
                                <a:rPr lang="en-US" i="1"/>
                                <m:t>2</m:t>
                              </m:r>
                            </m:sub>
                          </m:sSub>
                          <m:r>
                            <m:rPr>
                              <m:sty m:val="p"/>
                            </m:rPr>
                            <a:rPr lang="en-US"/>
                            <m:t>log</m:t>
                          </m:r>
                        </m:fName>
                        <m:e>
                          <m:d>
                            <m:dPr>
                              <m:ctrlPr>
                                <a:rPr lang="en-US" i="1"/>
                              </m:ctrlPr>
                            </m:dPr>
                            <m:e>
                              <m:sSub>
                                <m:sSubPr>
                                  <m:ctrlPr>
                                    <a:rPr lang="en-US" i="1"/>
                                  </m:ctrlPr>
                                </m:sSubPr>
                                <m:e>
                                  <m:r>
                                    <a:rPr lang="en-US" i="1"/>
                                    <m:t>𝑛𝑜𝑛𝑐𝑟𝑒𝑒𝑑</m:t>
                                  </m:r>
                                  <m:r>
                                    <a:rPr lang="en-US" i="1"/>
                                    <m:t>.</m:t>
                                  </m:r>
                                  <m:r>
                                    <a:rPr lang="en-US" i="1"/>
                                    <m:t>𝑠𝑞𝑓𝑡</m:t>
                                  </m:r>
                                </m:e>
                                <m:sub>
                                  <m:r>
                                    <a:rPr lang="en-US" i="1"/>
                                    <m:t>𝑖</m:t>
                                  </m:r>
                                  <m:r>
                                    <a:rPr lang="en-US" i="1"/>
                                    <m:t>,</m:t>
                                  </m:r>
                                  <m:r>
                                    <a:rPr lang="en-US" i="1"/>
                                    <m:t>𝑗</m:t>
                                  </m:r>
                                </m:sub>
                              </m:sSub>
                            </m:e>
                          </m:d>
                        </m:e>
                      </m:func>
                      <m:r>
                        <a:rPr lang="en-US" i="1"/>
                        <m:t>+</m:t>
                      </m:r>
                      <m:nary>
                        <m:naryPr>
                          <m:chr m:val="∑"/>
                          <m:limLoc m:val="undOvr"/>
                          <m:ctrlPr>
                            <a:rPr lang="en-US" i="1"/>
                          </m:ctrlPr>
                        </m:naryPr>
                        <m:sub>
                          <m:r>
                            <a:rPr lang="en-US" i="1"/>
                            <m:t>𝑘</m:t>
                          </m:r>
                          <m:r>
                            <a:rPr lang="en-US" i="1"/>
                            <m:t>=1</m:t>
                          </m:r>
                        </m:sub>
                        <m:sup>
                          <m:r>
                            <a:rPr lang="en-US" i="1"/>
                            <m:t>𝑝</m:t>
                          </m:r>
                        </m:sup>
                        <m:e>
                          <m:sSub>
                            <m:sSubPr>
                              <m:ctrlPr>
                                <a:rPr lang="en-US" i="1"/>
                              </m:ctrlPr>
                            </m:sSubPr>
                            <m:e>
                              <m:r>
                                <a:rPr lang="en-US" i="1"/>
                                <m:t>𝛾</m:t>
                              </m:r>
                            </m:e>
                            <m:sub>
                              <m:r>
                                <a:rPr lang="en-US" i="1"/>
                                <m:t>𝑘</m:t>
                              </m:r>
                            </m:sub>
                          </m:sSub>
                          <m:sSub>
                            <m:sSubPr>
                              <m:ctrlPr>
                                <a:rPr lang="en-US" i="1"/>
                              </m:ctrlPr>
                            </m:sSubPr>
                            <m:e>
                              <m:r>
                                <a:rPr lang="en-US" i="1"/>
                                <m:t>𝑑𝑒𝑚</m:t>
                              </m:r>
                              <m:r>
                                <a:rPr lang="en-US" i="1"/>
                                <m:t>.</m:t>
                              </m:r>
                              <m:r>
                                <a:rPr lang="en-US" i="1"/>
                                <m:t>𝑣𝑎𝑟</m:t>
                              </m:r>
                            </m:e>
                            <m:sub>
                              <m:r>
                                <a:rPr lang="en-US" i="1"/>
                                <m:t>𝑖</m:t>
                              </m:r>
                              <m:r>
                                <a:rPr lang="en-US" i="1"/>
                                <m:t>,</m:t>
                              </m:r>
                              <m:r>
                                <a:rPr lang="en-US" i="1"/>
                                <m:t>𝑗</m:t>
                              </m:r>
                              <m:r>
                                <a:rPr lang="en-US" i="1"/>
                                <m:t>,</m:t>
                              </m:r>
                              <m:r>
                                <a:rPr lang="en-US" i="1"/>
                                <m:t>𝑘</m:t>
                              </m:r>
                            </m:sub>
                          </m:sSub>
                        </m:e>
                      </m:nary>
                      <m:r>
                        <a:rPr lang="en-US" i="1"/>
                        <m:t>+</m:t>
                      </m:r>
                      <m:r>
                        <m:rPr>
                          <m:sty m:val="p"/>
                        </m:rPr>
                        <a:rPr lang="en-US"/>
                        <m:t>θ</m:t>
                      </m:r>
                      <m:sSub>
                        <m:sSubPr>
                          <m:ctrlPr>
                            <a:rPr lang="en-US" i="1"/>
                          </m:ctrlPr>
                        </m:sSubPr>
                        <m:e>
                          <m:r>
                            <a:rPr lang="en-US" i="1"/>
                            <m:t>𝑝𝑟𝑜𝑔</m:t>
                          </m:r>
                        </m:e>
                        <m:sub>
                          <m:r>
                            <a:rPr lang="en-US" i="1"/>
                            <m:t>𝑖</m:t>
                          </m:r>
                          <m:r>
                            <a:rPr lang="en-US" i="1"/>
                            <m:t>,</m:t>
                          </m:r>
                          <m:r>
                            <a:rPr lang="en-US" i="1"/>
                            <m:t>𝑗</m:t>
                          </m:r>
                        </m:sub>
                      </m:sSub>
                      <m:r>
                        <a:rPr lang="en-US" i="1"/>
                        <m:t>+</m:t>
                      </m:r>
                      <m:sSub>
                        <m:sSubPr>
                          <m:ctrlPr>
                            <a:rPr lang="en-US" i="1"/>
                          </m:ctrlPr>
                        </m:sSubPr>
                        <m:e>
                          <m:r>
                            <a:rPr lang="en-US" i="1"/>
                            <m:t>𝜏</m:t>
                          </m:r>
                        </m:e>
                        <m:sub>
                          <m:r>
                            <a:rPr lang="en-US" i="1"/>
                            <m:t>𝑗</m:t>
                          </m:r>
                        </m:sub>
                      </m:sSub>
                      <m:r>
                        <a:rPr lang="en-US" i="1"/>
                        <m:t>+</m:t>
                      </m:r>
                      <m:sSub>
                        <m:sSubPr>
                          <m:ctrlPr>
                            <a:rPr lang="en-US" i="1"/>
                          </m:ctrlPr>
                        </m:sSubPr>
                        <m:e>
                          <m:r>
                            <a:rPr lang="en-US" i="1"/>
                            <m:t>𝜖</m:t>
                          </m:r>
                        </m:e>
                        <m:sub>
                          <m:r>
                            <a:rPr lang="en-US" i="1"/>
                            <m:t>𝑖</m:t>
                          </m:r>
                          <m:r>
                            <a:rPr lang="en-US" i="1"/>
                            <m:t>,</m:t>
                          </m:r>
                          <m:r>
                            <a:rPr lang="en-US" i="1"/>
                            <m:t>𝑗</m:t>
                          </m:r>
                        </m:sub>
                      </m:sSub>
                    </m:oMath>
                  </m:oMathPara>
                </a14:m>
                <a:endParaRPr lang="en-US" dirty="0"/>
              </a:p>
            </p:txBody>
          </p:sp>
        </mc:Choice>
        <mc:Fallback>
          <p:sp>
            <p:nvSpPr>
              <p:cNvPr id="4" name="Rectangle 3"/>
              <p:cNvSpPr>
                <a:spLocks noRot="1" noChangeAspect="1" noMove="1" noResize="1" noEditPoints="1" noAdjustHandles="1" noChangeArrowheads="1" noChangeShapeType="1" noTextEdit="1"/>
              </p:cNvSpPr>
              <p:nvPr/>
            </p:nvSpPr>
            <p:spPr>
              <a:xfrm>
                <a:off x="498329" y="3733800"/>
                <a:ext cx="8270358" cy="1673535"/>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86191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CREED in 2015</a:t>
            </a:r>
            <a:endParaRPr lang="en-US" dirty="0"/>
          </a:p>
        </p:txBody>
      </p:sp>
      <p:sp>
        <p:nvSpPr>
          <p:cNvPr id="3" name="Content Placeholder 2"/>
          <p:cNvSpPr txBox="1">
            <a:spLocks/>
          </p:cNvSpPr>
          <p:nvPr/>
        </p:nvSpPr>
        <p:spPr>
          <a:xfrm>
            <a:off x="457200" y="15240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Improve and coordinate analysis of the existing POS data</a:t>
            </a:r>
          </a:p>
          <a:p>
            <a:r>
              <a:rPr lang="en-US" dirty="0" smtClean="0"/>
              <a:t>Continue talks with the DIY channel</a:t>
            </a:r>
          </a:p>
          <a:p>
            <a:r>
              <a:rPr lang="en-US" dirty="0" smtClean="0"/>
              <a:t>Interest in other products?</a:t>
            </a:r>
          </a:p>
          <a:p>
            <a:endParaRPr lang="en-US" dirty="0"/>
          </a:p>
        </p:txBody>
      </p:sp>
    </p:spTree>
    <p:extLst>
      <p:ext uri="{BB962C8B-B14F-4D97-AF65-F5344CB8AC3E}">
        <p14:creationId xmlns:p14="http://schemas.microsoft.com/office/powerpoint/2010/main" val="3686191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For more information</a:t>
            </a:r>
            <a:endParaRPr lang="en-US" dirty="0"/>
          </a:p>
        </p:txBody>
      </p:sp>
      <p:sp>
        <p:nvSpPr>
          <p:cNvPr id="3" name="Content Placeholder 2"/>
          <p:cNvSpPr txBox="1">
            <a:spLocks/>
          </p:cNvSpPr>
          <p:nvPr/>
        </p:nvSpPr>
        <p:spPr>
          <a:xfrm>
            <a:off x="457199" y="13716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Lynn Westerlind</a:t>
            </a:r>
          </a:p>
          <a:p>
            <a:pPr marL="0" indent="0">
              <a:buNone/>
            </a:pPr>
            <a:r>
              <a:rPr lang="en-US" dirty="0" smtClean="0"/>
              <a:t>(781)907-1570</a:t>
            </a:r>
          </a:p>
          <a:p>
            <a:pPr marL="0" indent="0">
              <a:buNone/>
            </a:pPr>
            <a:r>
              <a:rPr lang="en-US" dirty="0"/>
              <a:t>l</a:t>
            </a:r>
            <a:r>
              <a:rPr lang="en-US" dirty="0" smtClean="0"/>
              <a:t>ynn.westerlind@nationalgrid.com</a:t>
            </a:r>
          </a:p>
          <a:p>
            <a:pPr marL="0" indent="0">
              <a:buNone/>
            </a:pPr>
            <a:endParaRPr lang="en-US" dirty="0" smtClean="0"/>
          </a:p>
          <a:p>
            <a:pPr marL="0" indent="0">
              <a:buNone/>
            </a:pPr>
            <a:r>
              <a:rPr lang="en-US" dirty="0" smtClean="0"/>
              <a:t>Scott Dimetrosky</a:t>
            </a:r>
          </a:p>
          <a:p>
            <a:pPr marL="0" indent="0">
              <a:buNone/>
            </a:pPr>
            <a:r>
              <a:rPr lang="en-US" dirty="0" smtClean="0"/>
              <a:t>(303)590-9888, x101</a:t>
            </a:r>
          </a:p>
          <a:p>
            <a:pPr marL="0" indent="0">
              <a:buNone/>
            </a:pPr>
            <a:r>
              <a:rPr lang="en-US" dirty="0" smtClean="0"/>
              <a:t>scottd@apexanalyticsllc.com</a:t>
            </a:r>
            <a:endParaRPr lang="en-US" dirty="0"/>
          </a:p>
          <a:p>
            <a:pPr marL="0" indent="0">
              <a:buNone/>
            </a:pPr>
            <a:endParaRPr lang="en-US" dirty="0"/>
          </a:p>
        </p:txBody>
      </p:sp>
    </p:spTree>
    <p:extLst>
      <p:ext uri="{BB962C8B-B14F-4D97-AF65-F5344CB8AC3E}">
        <p14:creationId xmlns:p14="http://schemas.microsoft.com/office/powerpoint/2010/main" val="3686191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71500" y="838200"/>
            <a:ext cx="7886700" cy="1325563"/>
          </a:xfrm>
          <a:prstGeom prst="rect">
            <a:avLst/>
          </a:prstGeom>
        </p:spPr>
        <p:txBody>
          <a:bodyPr/>
          <a:lstStyle>
            <a:lvl1pPr algn="r" defTabSz="914400" rtl="0" eaLnBrk="1" latinLnBrk="0" hangingPunct="1">
              <a:spcBef>
                <a:spcPct val="0"/>
              </a:spcBef>
              <a:buNone/>
              <a:defRPr sz="4400" kern="1200">
                <a:solidFill>
                  <a:schemeClr val="accent3">
                    <a:lumMod val="50000"/>
                  </a:schemeClr>
                </a:solidFill>
                <a:latin typeface="+mj-lt"/>
                <a:ea typeface="+mj-ea"/>
                <a:cs typeface="+mj-cs"/>
              </a:defRPr>
            </a:lvl1pPr>
          </a:lstStyle>
          <a:p>
            <a:pPr algn="ctr"/>
            <a:r>
              <a:rPr lang="en-US" dirty="0" smtClean="0">
                <a:solidFill>
                  <a:srgbClr val="165784"/>
                </a:solidFill>
              </a:rPr>
              <a:t>Save The Dates</a:t>
            </a:r>
            <a:endParaRPr lang="en-US" dirty="0">
              <a:solidFill>
                <a:srgbClr val="165784"/>
              </a:solidFill>
            </a:endParaRPr>
          </a:p>
        </p:txBody>
      </p:sp>
      <p:sp>
        <p:nvSpPr>
          <p:cNvPr id="4" name="TextBox 3"/>
          <p:cNvSpPr txBox="1"/>
          <p:nvPr/>
        </p:nvSpPr>
        <p:spPr>
          <a:xfrm>
            <a:off x="1067777" y="5281896"/>
            <a:ext cx="6781800" cy="400110"/>
          </a:xfrm>
          <a:prstGeom prst="rect">
            <a:avLst/>
          </a:prstGeom>
          <a:noFill/>
        </p:spPr>
        <p:txBody>
          <a:bodyPr wrap="square" rtlCol="0">
            <a:spAutoFit/>
          </a:bodyPr>
          <a:lstStyle/>
          <a:p>
            <a:pPr algn="ctr"/>
            <a:r>
              <a:rPr lang="en-US" sz="2000" b="1" dirty="0" smtClean="0">
                <a:solidFill>
                  <a:srgbClr val="00693E"/>
                </a:solidFill>
              </a:rPr>
              <a:t>For more information - </a:t>
            </a:r>
            <a:r>
              <a:rPr lang="en-US" sz="2000" b="1" u="sng" dirty="0" smtClean="0">
                <a:solidFill>
                  <a:srgbClr val="00693E"/>
                </a:solidFill>
              </a:rPr>
              <a:t>www.aesp.org</a:t>
            </a:r>
            <a:endParaRPr lang="en-US" sz="2000" b="1" u="sng" dirty="0">
              <a:solidFill>
                <a:srgbClr val="00693E"/>
              </a:solidFill>
            </a:endParaRPr>
          </a:p>
        </p:txBody>
      </p:sp>
      <p:sp>
        <p:nvSpPr>
          <p:cNvPr id="6" name="TextBox 16"/>
          <p:cNvSpPr txBox="1">
            <a:spLocks noChangeArrowheads="1"/>
          </p:cNvSpPr>
          <p:nvPr/>
        </p:nvSpPr>
        <p:spPr bwMode="auto">
          <a:xfrm>
            <a:off x="3525182" y="1170087"/>
            <a:ext cx="5029200" cy="5078313"/>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pPr algn="l" eaLnBrk="1" hangingPunct="1">
              <a:spcBef>
                <a:spcPct val="0"/>
              </a:spcBef>
            </a:pPr>
            <a:endParaRPr lang="en-US" sz="2500" dirty="0" smtClean="0">
              <a:solidFill>
                <a:srgbClr val="336699"/>
              </a:solidFill>
              <a:latin typeface="Calibri" panose="020F0502020204030204" pitchFamily="34" charset="0"/>
              <a:cs typeface="Calibri" pitchFamily="34" charset="0"/>
            </a:endParaRPr>
          </a:p>
          <a:p>
            <a:pPr algn="l" eaLnBrk="1" hangingPunct="1">
              <a:spcBef>
                <a:spcPts val="0"/>
              </a:spcBef>
            </a:pPr>
            <a:endParaRPr lang="en-US" sz="2500" dirty="0" smtClean="0">
              <a:solidFill>
                <a:srgbClr val="336699"/>
              </a:solidFill>
              <a:latin typeface="Calibri" panose="020F0502020204030204" pitchFamily="34" charset="0"/>
              <a:cs typeface="Calibri" pitchFamily="34" charset="0"/>
            </a:endParaRPr>
          </a:p>
          <a:p>
            <a:pPr algn="l" eaLnBrk="1" hangingPunct="1">
              <a:spcBef>
                <a:spcPts val="0"/>
              </a:spcBef>
            </a:pPr>
            <a:r>
              <a:rPr lang="en-US" sz="2500" dirty="0" smtClean="0">
                <a:solidFill>
                  <a:srgbClr val="336699"/>
                </a:solidFill>
                <a:latin typeface="Calibri" panose="020F0502020204030204" pitchFamily="34" charset="0"/>
              </a:rPr>
              <a:t>AESP’s Spring Conference </a:t>
            </a:r>
          </a:p>
          <a:p>
            <a:pPr algn="l" eaLnBrk="1" hangingPunct="1">
              <a:spcBef>
                <a:spcPts val="0"/>
              </a:spcBef>
            </a:pPr>
            <a:r>
              <a:rPr lang="en-US" sz="2500" dirty="0" smtClean="0">
                <a:solidFill>
                  <a:srgbClr val="336699"/>
                </a:solidFill>
                <a:latin typeface="Calibri" panose="020F0502020204030204" pitchFamily="34" charset="0"/>
              </a:rPr>
              <a:t>Portland</a:t>
            </a:r>
            <a:r>
              <a:rPr lang="en-US" sz="2500" dirty="0">
                <a:solidFill>
                  <a:srgbClr val="336699"/>
                </a:solidFill>
                <a:latin typeface="Calibri" panose="020F0502020204030204" pitchFamily="34" charset="0"/>
              </a:rPr>
              <a:t>, OR</a:t>
            </a:r>
          </a:p>
          <a:p>
            <a:pPr algn="l" eaLnBrk="1" hangingPunct="1">
              <a:spcBef>
                <a:spcPts val="0"/>
              </a:spcBef>
            </a:pPr>
            <a:endParaRPr lang="en-US" sz="1500" dirty="0" smtClean="0">
              <a:solidFill>
                <a:srgbClr val="336699"/>
              </a:solidFill>
              <a:latin typeface="Calibri" panose="020F0502020204030204" pitchFamily="34" charset="0"/>
              <a:cs typeface="Calibri" pitchFamily="34" charset="0"/>
            </a:endParaRPr>
          </a:p>
          <a:p>
            <a:pPr algn="l" eaLnBrk="1" hangingPunct="1">
              <a:spcBef>
                <a:spcPct val="0"/>
              </a:spcBef>
            </a:pPr>
            <a:r>
              <a:rPr lang="en-US" sz="2500" dirty="0" smtClean="0">
                <a:solidFill>
                  <a:srgbClr val="336699"/>
                </a:solidFill>
                <a:latin typeface="Calibri" panose="020F0502020204030204" pitchFamily="34" charset="0"/>
              </a:rPr>
              <a:t>AESP’s Summer Conference</a:t>
            </a:r>
          </a:p>
          <a:p>
            <a:pPr algn="l" eaLnBrk="1" hangingPunct="1">
              <a:spcBef>
                <a:spcPct val="0"/>
              </a:spcBef>
            </a:pPr>
            <a:r>
              <a:rPr lang="en-US" sz="2500" dirty="0" smtClean="0">
                <a:solidFill>
                  <a:srgbClr val="336699"/>
                </a:solidFill>
                <a:latin typeface="Calibri" panose="020F0502020204030204" pitchFamily="34" charset="0"/>
              </a:rPr>
              <a:t>Niagara </a:t>
            </a:r>
            <a:r>
              <a:rPr lang="en-US" sz="2500" dirty="0">
                <a:solidFill>
                  <a:srgbClr val="336699"/>
                </a:solidFill>
                <a:latin typeface="Calibri" panose="020F0502020204030204" pitchFamily="34" charset="0"/>
              </a:rPr>
              <a:t>Falls, </a:t>
            </a:r>
            <a:r>
              <a:rPr lang="en-US" sz="2500" dirty="0" smtClean="0">
                <a:solidFill>
                  <a:srgbClr val="336699"/>
                </a:solidFill>
                <a:latin typeface="Calibri" panose="020F0502020204030204" pitchFamily="34" charset="0"/>
              </a:rPr>
              <a:t>ON</a:t>
            </a:r>
          </a:p>
          <a:p>
            <a:pPr algn="l" eaLnBrk="1" hangingPunct="1">
              <a:spcBef>
                <a:spcPct val="0"/>
              </a:spcBef>
            </a:pPr>
            <a:endParaRPr lang="en-US" sz="2500" dirty="0">
              <a:solidFill>
                <a:srgbClr val="336699"/>
              </a:solidFill>
              <a:latin typeface="Calibri" panose="020F0502020204030204" pitchFamily="34" charset="0"/>
              <a:cs typeface="Calibri" pitchFamily="34" charset="0"/>
            </a:endParaRPr>
          </a:p>
          <a:p>
            <a:pPr algn="l" eaLnBrk="1" hangingPunct="1">
              <a:spcBef>
                <a:spcPct val="0"/>
              </a:spcBef>
            </a:pPr>
            <a:r>
              <a:rPr lang="en-US" sz="2500" dirty="0" smtClean="0">
                <a:solidFill>
                  <a:srgbClr val="336699"/>
                </a:solidFill>
                <a:latin typeface="Calibri" panose="020F0502020204030204" pitchFamily="34" charset="0"/>
                <a:cs typeface="Calibri" pitchFamily="34" charset="0"/>
              </a:rPr>
              <a:t>AESP’s National Conference</a:t>
            </a:r>
          </a:p>
          <a:p>
            <a:pPr algn="l" eaLnBrk="1" hangingPunct="1">
              <a:spcBef>
                <a:spcPct val="0"/>
              </a:spcBef>
            </a:pPr>
            <a:r>
              <a:rPr lang="en-US" sz="2500" dirty="0" smtClean="0">
                <a:solidFill>
                  <a:srgbClr val="336699"/>
                </a:solidFill>
                <a:latin typeface="Calibri" panose="020F0502020204030204" pitchFamily="34" charset="0"/>
                <a:cs typeface="Calibri" pitchFamily="34" charset="0"/>
              </a:rPr>
              <a:t>Phoenix, AZ</a:t>
            </a:r>
          </a:p>
          <a:p>
            <a:pPr algn="l" eaLnBrk="1" hangingPunct="1">
              <a:spcBef>
                <a:spcPct val="0"/>
              </a:spcBef>
            </a:pPr>
            <a:endParaRPr lang="en-US" sz="2800" dirty="0">
              <a:solidFill>
                <a:srgbClr val="144991"/>
              </a:solidFill>
              <a:latin typeface="+mj-lt"/>
              <a:cs typeface="Calibri" pitchFamily="34" charset="0"/>
            </a:endParaRPr>
          </a:p>
          <a:p>
            <a:pPr algn="l" eaLnBrk="1" hangingPunct="1">
              <a:spcBef>
                <a:spcPct val="0"/>
              </a:spcBef>
            </a:pPr>
            <a:endParaRPr lang="en-US" sz="2800" dirty="0">
              <a:solidFill>
                <a:srgbClr val="144991"/>
              </a:solidFill>
              <a:latin typeface="+mj-lt"/>
              <a:cs typeface="Calibri" pitchFamily="34" charset="0"/>
            </a:endParaRPr>
          </a:p>
          <a:p>
            <a:pPr algn="l" eaLnBrk="1" hangingPunct="1">
              <a:spcBef>
                <a:spcPct val="0"/>
              </a:spcBef>
            </a:pPr>
            <a:endParaRPr lang="en-US" sz="2800" b="1" dirty="0">
              <a:solidFill>
                <a:srgbClr val="144991"/>
              </a:solidFill>
              <a:latin typeface="+mj-lt"/>
              <a:cs typeface="Calibri" pitchFamily="34" charset="0"/>
            </a:endParaRPr>
          </a:p>
        </p:txBody>
      </p:sp>
      <p:sp>
        <p:nvSpPr>
          <p:cNvPr id="7" name="Rectangle 6"/>
          <p:cNvSpPr/>
          <p:nvPr/>
        </p:nvSpPr>
        <p:spPr>
          <a:xfrm>
            <a:off x="818219" y="2034570"/>
            <a:ext cx="1992918" cy="400110"/>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r>
              <a:rPr lang="en-US" sz="2000" dirty="0">
                <a:solidFill>
                  <a:srgbClr val="006600"/>
                </a:solidFill>
                <a:latin typeface="Calibri" panose="020F0502020204030204" pitchFamily="34" charset="0"/>
              </a:rPr>
              <a:t>May 19-21, 2015 </a:t>
            </a:r>
          </a:p>
        </p:txBody>
      </p:sp>
      <p:sp>
        <p:nvSpPr>
          <p:cNvPr id="8" name="Rectangle 7"/>
          <p:cNvSpPr/>
          <p:nvPr/>
        </p:nvSpPr>
        <p:spPr>
          <a:xfrm>
            <a:off x="589619" y="2968080"/>
            <a:ext cx="2204771" cy="400110"/>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r>
              <a:rPr lang="en-US" sz="2000" dirty="0" smtClean="0">
                <a:solidFill>
                  <a:srgbClr val="006600"/>
                </a:solidFill>
                <a:latin typeface="Calibri" panose="020F0502020204030204" pitchFamily="34" charset="0"/>
              </a:rPr>
              <a:t>August 25-27, 2015</a:t>
            </a:r>
            <a:endParaRPr lang="en-US" sz="2000" dirty="0">
              <a:solidFill>
                <a:srgbClr val="006600"/>
              </a:solidFill>
              <a:latin typeface="Calibri" panose="020F0502020204030204" pitchFamily="34" charset="0"/>
            </a:endParaRPr>
          </a:p>
        </p:txBody>
      </p:sp>
      <p:sp>
        <p:nvSpPr>
          <p:cNvPr id="9" name="Rectangle 8"/>
          <p:cNvSpPr/>
          <p:nvPr/>
        </p:nvSpPr>
        <p:spPr>
          <a:xfrm>
            <a:off x="695493" y="4091970"/>
            <a:ext cx="2238370" cy="400110"/>
          </a:xfrm>
          <a:prstGeom prst="rect">
            <a:avLst/>
          </a:prstGeom>
        </p:spPr>
        <p:txBody>
          <a:bodyPr wrap="none">
            <a:spAutoFit/>
          </a:bodyPr>
          <a:ls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a:lstStyle>
          <a:p>
            <a:r>
              <a:rPr lang="en-US" sz="2000" dirty="0" smtClean="0">
                <a:solidFill>
                  <a:srgbClr val="006600"/>
                </a:solidFill>
                <a:latin typeface="Calibri" panose="020F0502020204030204" pitchFamily="34" charset="0"/>
              </a:rPr>
              <a:t>February 1-4, 2016</a:t>
            </a:r>
            <a:endParaRPr lang="en-US" sz="2000" dirty="0">
              <a:solidFill>
                <a:srgbClr val="006600"/>
              </a:solidFill>
              <a:latin typeface="Calibri" panose="020F0502020204030204" pitchFamily="34" charset="0"/>
            </a:endParaRPr>
          </a:p>
        </p:txBody>
      </p:sp>
    </p:spTree>
    <p:extLst>
      <p:ext uri="{BB962C8B-B14F-4D97-AF65-F5344CB8AC3E}">
        <p14:creationId xmlns:p14="http://schemas.microsoft.com/office/powerpoint/2010/main" val="2606676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Point-of-Sale (POS) Data – Who Cares?</a:t>
            </a:r>
            <a:endParaRPr lang="en-US" dirty="0"/>
          </a:p>
        </p:txBody>
      </p:sp>
      <p:sp>
        <p:nvSpPr>
          <p:cNvPr id="3" name="Content Placeholder 2"/>
          <p:cNvSpPr txBox="1">
            <a:spLocks/>
          </p:cNvSpPr>
          <p:nvPr/>
        </p:nvSpPr>
        <p:spPr>
          <a:xfrm>
            <a:off x="444795" y="12192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a:t>With increasing scrutiny on program savings estimates, especially </a:t>
            </a:r>
            <a:r>
              <a:rPr lang="en-US" sz="2400" dirty="0" smtClean="0"/>
              <a:t>NTG</a:t>
            </a:r>
          </a:p>
          <a:p>
            <a:pPr lvl="1"/>
            <a:r>
              <a:rPr lang="en-US" sz="2000" dirty="0" smtClean="0"/>
              <a:t>Sales </a:t>
            </a:r>
            <a:r>
              <a:rPr lang="en-US" sz="2000" dirty="0"/>
              <a:t>data is essential to our ability to accurately measure savings</a:t>
            </a:r>
          </a:p>
          <a:p>
            <a:r>
              <a:rPr lang="en-US" sz="2400" dirty="0" smtClean="0"/>
              <a:t>If </a:t>
            </a:r>
            <a:r>
              <a:rPr lang="en-US" sz="2400" dirty="0"/>
              <a:t>we cannot accurately measure program influence, we are left to make our “best guess” or use other data sources as a </a:t>
            </a:r>
            <a:r>
              <a:rPr lang="en-US" sz="2400" dirty="0" smtClean="0"/>
              <a:t>proxy</a:t>
            </a:r>
            <a:endParaRPr lang="en-US" sz="2400" dirty="0"/>
          </a:p>
          <a:p>
            <a:r>
              <a:rPr lang="en-US" sz="2400" dirty="0"/>
              <a:t>This can lead to potentially ending program support before the market has been transformed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495800"/>
            <a:ext cx="2538620" cy="1946275"/>
          </a:xfrm>
          <a:prstGeom prst="rect">
            <a:avLst/>
          </a:prstGeom>
        </p:spPr>
      </p:pic>
    </p:spTree>
    <p:extLst>
      <p:ext uri="{BB962C8B-B14F-4D97-AF65-F5344CB8AC3E}">
        <p14:creationId xmlns:p14="http://schemas.microsoft.com/office/powerpoint/2010/main" val="3117411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Lighting Market Changes</a:t>
            </a:r>
            <a:endParaRPr lang="en-US" dirty="0"/>
          </a:p>
        </p:txBody>
      </p:sp>
      <p:sp>
        <p:nvSpPr>
          <p:cNvPr id="3" name="Content Placeholder 2"/>
          <p:cNvSpPr txBox="1">
            <a:spLocks/>
          </p:cNvSpPr>
          <p:nvPr/>
        </p:nvSpPr>
        <p:spPr>
          <a:xfrm>
            <a:off x="467533" y="12192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EISA</a:t>
            </a:r>
          </a:p>
          <a:p>
            <a:r>
              <a:rPr lang="en-US" dirty="0" smtClean="0"/>
              <a:t>ENERGY STAR specifications</a:t>
            </a:r>
          </a:p>
          <a:p>
            <a:r>
              <a:rPr lang="en-US" dirty="0" smtClean="0"/>
              <a:t>LED advancements</a:t>
            </a:r>
          </a:p>
          <a:p>
            <a:pPr lvl="1"/>
            <a:r>
              <a:rPr lang="en-US" dirty="0" smtClean="0"/>
              <a:t>New products, decreasing prices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4570" y="3886200"/>
            <a:ext cx="2133600" cy="214312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3594815"/>
            <a:ext cx="2434510" cy="2434510"/>
          </a:xfrm>
          <a:prstGeom prst="rect">
            <a:avLst/>
          </a:prstGeom>
        </p:spPr>
      </p:pic>
    </p:spTree>
    <p:extLst>
      <p:ext uri="{BB962C8B-B14F-4D97-AF65-F5344CB8AC3E}">
        <p14:creationId xmlns:p14="http://schemas.microsoft.com/office/powerpoint/2010/main" val="4275095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What is the CREED?</a:t>
            </a:r>
            <a:endParaRPr lang="en-US" dirty="0"/>
          </a:p>
        </p:txBody>
      </p:sp>
      <p:sp>
        <p:nvSpPr>
          <p:cNvPr id="3" name="Content Placeholder 2"/>
          <p:cNvSpPr txBox="1">
            <a:spLocks/>
          </p:cNvSpPr>
          <p:nvPr/>
        </p:nvSpPr>
        <p:spPr>
          <a:xfrm>
            <a:off x="457200" y="13716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Past efforts at getting sales data have largely failed</a:t>
            </a:r>
          </a:p>
          <a:p>
            <a:pPr lvl="1"/>
            <a:r>
              <a:rPr lang="en-US" dirty="0" smtClean="0"/>
              <a:t>Splintered requests</a:t>
            </a:r>
          </a:p>
          <a:p>
            <a:r>
              <a:rPr lang="en-US" dirty="0" smtClean="0"/>
              <a:t>Consortium for Retail Energy Efficiency Data (CREED) – communicate in a single voice to retailers </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6688" y="4267200"/>
            <a:ext cx="1828800" cy="2438400"/>
          </a:xfrm>
          <a:prstGeom prst="rect">
            <a:avLst/>
          </a:prstGeom>
        </p:spPr>
      </p:pic>
    </p:spTree>
    <p:extLst>
      <p:ext uri="{BB962C8B-B14F-4D97-AF65-F5344CB8AC3E}">
        <p14:creationId xmlns:p14="http://schemas.microsoft.com/office/powerpoint/2010/main" val="4042408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What is CREED?</a:t>
            </a:r>
            <a:endParaRPr lang="en-US" dirty="0"/>
          </a:p>
        </p:txBody>
      </p:sp>
      <p:sp>
        <p:nvSpPr>
          <p:cNvPr id="3" name="Content Placeholder 2"/>
          <p:cNvSpPr txBox="1">
            <a:spLocks/>
          </p:cNvSpPr>
          <p:nvPr/>
        </p:nvSpPr>
        <p:spPr>
          <a:xfrm>
            <a:off x="465543" y="1087437"/>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Set up as a consortium</a:t>
            </a:r>
          </a:p>
          <a:p>
            <a:pPr lvl="1"/>
            <a:r>
              <a:rPr lang="en-US" dirty="0"/>
              <a:t>Program Administrators</a:t>
            </a:r>
          </a:p>
          <a:p>
            <a:pPr lvl="1"/>
            <a:r>
              <a:rPr lang="en-US" dirty="0"/>
              <a:t>Consultants</a:t>
            </a:r>
          </a:p>
          <a:p>
            <a:pPr lvl="1"/>
            <a:r>
              <a:rPr lang="en-US" dirty="0" smtClean="0"/>
              <a:t>Retailers/Manufacturers</a:t>
            </a:r>
            <a:endParaRPr lang="en-US" dirty="0"/>
          </a:p>
          <a:p>
            <a:pPr lvl="1"/>
            <a:r>
              <a:rPr lang="en-US" dirty="0"/>
              <a:t>EPA/ENERGY </a:t>
            </a:r>
            <a:r>
              <a:rPr lang="en-US" dirty="0" smtClean="0"/>
              <a:t>STAR</a:t>
            </a:r>
          </a:p>
          <a:p>
            <a:r>
              <a:rPr lang="en-US" dirty="0" smtClean="0"/>
              <a:t>Initial Focus: Lighting Data</a:t>
            </a:r>
            <a:endParaRPr lang="en-US" dirty="0"/>
          </a:p>
        </p:txBody>
      </p:sp>
      <p:sp>
        <p:nvSpPr>
          <p:cNvPr id="4" name="TextBox 3"/>
          <p:cNvSpPr txBox="1"/>
          <p:nvPr/>
        </p:nvSpPr>
        <p:spPr>
          <a:xfrm>
            <a:off x="1483242" y="4343400"/>
            <a:ext cx="6629400" cy="1323439"/>
          </a:xfrm>
          <a:prstGeom prst="rect">
            <a:avLst/>
          </a:prstGeom>
          <a:solidFill>
            <a:schemeClr val="accent1"/>
          </a:solidFill>
          <a:ln>
            <a:solidFill>
              <a:schemeClr val="tx1"/>
            </a:solidFill>
          </a:ln>
        </p:spPr>
        <p:txBody>
          <a:bodyPr wrap="square" rtlCol="0">
            <a:spAutoFit/>
          </a:bodyPr>
          <a:lstStyle/>
          <a:p>
            <a:pPr marL="0" lvl="1" algn="ctr"/>
            <a:r>
              <a:rPr lang="en-US" sz="4000" dirty="0" smtClean="0"/>
              <a:t>CREED: A </a:t>
            </a:r>
            <a:r>
              <a:rPr lang="en-US" sz="4000" dirty="0"/>
              <a:t>statement of belief—usually a statement of </a:t>
            </a:r>
            <a:r>
              <a:rPr lang="en-US" sz="4000" dirty="0" smtClean="0"/>
              <a:t>faith</a:t>
            </a:r>
            <a:endParaRPr lang="en-US" sz="4000" dirty="0"/>
          </a:p>
        </p:txBody>
      </p:sp>
    </p:spTree>
    <p:extLst>
      <p:ext uri="{BB962C8B-B14F-4D97-AF65-F5344CB8AC3E}">
        <p14:creationId xmlns:p14="http://schemas.microsoft.com/office/powerpoint/2010/main" val="427509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Current Members</a:t>
            </a:r>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664537"/>
            <a:ext cx="2435788"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7707" y="3124200"/>
            <a:ext cx="15240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147" y="3449428"/>
            <a:ext cx="2321721" cy="970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9708" y="1340562"/>
            <a:ext cx="1990725"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83806" y="4419600"/>
            <a:ext cx="2131801" cy="1135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8999" y="4553543"/>
            <a:ext cx="1911733" cy="1517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18841" y="1340562"/>
            <a:ext cx="3512178" cy="936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5095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CREED Strategies</a:t>
            </a:r>
            <a:endParaRPr lang="en-US" dirty="0"/>
          </a:p>
        </p:txBody>
      </p:sp>
      <p:sp>
        <p:nvSpPr>
          <p:cNvPr id="3" name="Content Placeholder 2"/>
          <p:cNvSpPr txBox="1">
            <a:spLocks/>
          </p:cNvSpPr>
          <p:nvPr/>
        </p:nvSpPr>
        <p:spPr>
          <a:xfrm>
            <a:off x="457200" y="1295400"/>
            <a:ext cx="766127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Bi-monthly meetings to brainstorm on strategies</a:t>
            </a:r>
          </a:p>
          <a:p>
            <a:r>
              <a:rPr lang="en-US" dirty="0" smtClean="0"/>
              <a:t>Arrange communication with </a:t>
            </a:r>
            <a:r>
              <a:rPr lang="en-US" dirty="0"/>
              <a:t>retailers</a:t>
            </a:r>
          </a:p>
          <a:p>
            <a:r>
              <a:rPr lang="en-US" dirty="0" smtClean="0"/>
              <a:t>Coordinating multi-client purchase of available POS lighting data</a:t>
            </a:r>
          </a:p>
          <a:p>
            <a:pPr lvl="1"/>
            <a:r>
              <a:rPr lang="en-US" dirty="0"/>
              <a:t>Based on grocery, drug, club, dollar, and mass merchandiser channels</a:t>
            </a:r>
          </a:p>
          <a:p>
            <a:pPr lvl="1"/>
            <a:r>
              <a:rPr lang="en-US" dirty="0" smtClean="0"/>
              <a:t>Negotiated legal and publishing protocols</a:t>
            </a:r>
          </a:p>
        </p:txBody>
      </p:sp>
    </p:spTree>
    <p:extLst>
      <p:ext uri="{BB962C8B-B14F-4D97-AF65-F5344CB8AC3E}">
        <p14:creationId xmlns:p14="http://schemas.microsoft.com/office/powerpoint/2010/main" val="4275095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Examples of Initial POS Analysis</a:t>
            </a:r>
            <a:endParaRPr lang="en-US" dirty="0"/>
          </a:p>
        </p:txBody>
      </p:sp>
      <p:sp>
        <p:nvSpPr>
          <p:cNvPr id="3" name="Content Placeholder 2"/>
          <p:cNvSpPr txBox="1">
            <a:spLocks/>
          </p:cNvSpPr>
          <p:nvPr/>
        </p:nvSpPr>
        <p:spPr>
          <a:xfrm>
            <a:off x="457200" y="1087437"/>
            <a:ext cx="8305800"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What is Trend of LED sales and pricing</a:t>
            </a:r>
            <a:r>
              <a:rPr lang="en-US" dirty="0" smtClean="0"/>
              <a:t>?</a:t>
            </a:r>
          </a:p>
          <a:p>
            <a:pPr lvl="1"/>
            <a:r>
              <a:rPr lang="en-US" dirty="0" smtClean="0"/>
              <a:t>Grocery, drug, dollar, club, and mass merchandiser</a:t>
            </a:r>
          </a:p>
          <a:p>
            <a:pPr lvl="1"/>
            <a:r>
              <a:rPr lang="en-US" dirty="0" smtClean="0"/>
              <a:t>About 20-25% of lighting sales in most markets</a:t>
            </a:r>
            <a:endParaRPr lang="en-US" dirty="0" smtClean="0"/>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341" y="2895600"/>
            <a:ext cx="4251135" cy="255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685" y="2895600"/>
            <a:ext cx="4378428" cy="2631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5095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381000"/>
            <a:ext cx="8991600" cy="14128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Examples of POS Analysis</a:t>
            </a:r>
            <a:endParaRPr lang="en-US" dirty="0"/>
          </a:p>
        </p:txBody>
      </p:sp>
      <p:sp>
        <p:nvSpPr>
          <p:cNvPr id="3" name="Content Placeholder 2"/>
          <p:cNvSpPr txBox="1">
            <a:spLocks/>
          </p:cNvSpPr>
          <p:nvPr/>
        </p:nvSpPr>
        <p:spPr>
          <a:xfrm>
            <a:off x="444795" y="1295400"/>
            <a:ext cx="8394405"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Are legacy incandescent bulbs still available?</a:t>
            </a:r>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2197" y="2362200"/>
            <a:ext cx="4419600" cy="27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5095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Template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 3</Template>
  <TotalTime>68</TotalTime>
  <Words>905</Words>
  <Application>Microsoft Office PowerPoint</Application>
  <PresentationFormat>On-screen Show (4:3)</PresentationFormat>
  <Paragraphs>107</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PPT Template 3</vt:lpstr>
      <vt:lpstr>Point-of-Sale Data for Lighting and Beyond – A Game Changer is Here!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Presentation Title Here</dc:title>
  <dc:creator>Scott Dimetrosky</dc:creator>
  <cp:lastModifiedBy>Scott Dimetrosky</cp:lastModifiedBy>
  <cp:revision>13</cp:revision>
  <dcterms:created xsi:type="dcterms:W3CDTF">2014-11-26T22:13:59Z</dcterms:created>
  <dcterms:modified xsi:type="dcterms:W3CDTF">2014-12-13T00:38:05Z</dcterms:modified>
</cp:coreProperties>
</file>