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9" r:id="rId4"/>
    <p:sldId id="270" r:id="rId5"/>
    <p:sldId id="271" r:id="rId6"/>
    <p:sldId id="272" r:id="rId7"/>
    <p:sldId id="273" r:id="rId8"/>
    <p:sldId id="286" r:id="rId9"/>
    <p:sldId id="274" r:id="rId10"/>
    <p:sldId id="275" r:id="rId11"/>
    <p:sldId id="276" r:id="rId12"/>
    <p:sldId id="283" r:id="rId13"/>
    <p:sldId id="284" r:id="rId14"/>
    <p:sldId id="278" r:id="rId15"/>
    <p:sldId id="285" r:id="rId16"/>
    <p:sldId id="279" r:id="rId17"/>
    <p:sldId id="277" r:id="rId18"/>
    <p:sldId id="280" r:id="rId19"/>
    <p:sldId id="281" r:id="rId20"/>
    <p:sldId id="268" r:id="rId21"/>
    <p:sldId id="25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A8"/>
    <a:srgbClr val="006B3F"/>
    <a:srgbClr val="EFB22D"/>
    <a:srgbClr val="1B38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20" autoAdjust="0"/>
  </p:normalViewPr>
  <p:slideViewPr>
    <p:cSldViewPr>
      <p:cViewPr>
        <p:scale>
          <a:sx n="60" d="100"/>
          <a:sy n="60" d="100"/>
        </p:scale>
        <p:origin x="-1656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38"/>
    </p:cViewPr>
  </p:sorterViewPr>
  <p:notesViewPr>
    <p:cSldViewPr>
      <p:cViewPr varScale="1">
        <p:scale>
          <a:sx n="87" d="100"/>
          <a:sy n="87" d="100"/>
        </p:scale>
        <p:origin x="-310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Number of Colorado Gas Customers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Sheet1!$E$5</c:f>
              <c:strCache>
                <c:ptCount val="1"/>
                <c:pt idx="0">
                  <c:v>Atmos</c:v>
                </c:pt>
              </c:strCache>
            </c:strRef>
          </c:tx>
          <c:invertIfNegative val="0"/>
          <c:dLbls>
            <c:dLbl>
              <c:idx val="1"/>
              <c:delete val="1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Sheet1!$F$5:$G$5</c:f>
              <c:numCache>
                <c:formatCode>General</c:formatCode>
                <c:ptCount val="2"/>
                <c:pt idx="0" formatCode="#,##0">
                  <c:v>112000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Sheet1!$E$6</c:f>
              <c:strCache>
                <c:ptCount val="1"/>
                <c:pt idx="0">
                  <c:v>SourceGas</c:v>
                </c:pt>
              </c:strCache>
            </c:strRef>
          </c:tx>
          <c:invertIfNegative val="0"/>
          <c:dLbls>
            <c:dLbl>
              <c:idx val="1"/>
              <c:delete val="1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Sheet1!$F$6:$G$6</c:f>
              <c:numCache>
                <c:formatCode>General</c:formatCode>
                <c:ptCount val="2"/>
                <c:pt idx="0" formatCode="#,##0">
                  <c:v>92000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Sheet1!$E$7</c:f>
              <c:strCache>
                <c:ptCount val="1"/>
                <c:pt idx="0">
                  <c:v>CNG</c:v>
                </c:pt>
              </c:strCache>
            </c:strRef>
          </c:tx>
          <c:invertIfNegative val="0"/>
          <c:dLbls>
            <c:dLbl>
              <c:idx val="1"/>
              <c:delete val="1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Sheet1!$F$7:$G$7</c:f>
              <c:numCache>
                <c:formatCode>General</c:formatCode>
                <c:ptCount val="2"/>
                <c:pt idx="0" formatCode="#,##0">
                  <c:v>20000</c:v>
                </c:pt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Sheet1!$E$8</c:f>
              <c:strCache>
                <c:ptCount val="1"/>
                <c:pt idx="0">
                  <c:v>Xcel Energy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Sheet1!$F$8:$G$8</c:f>
              <c:numCache>
                <c:formatCode>#,##0</c:formatCode>
                <c:ptCount val="2"/>
                <c:pt idx="0">
                  <c:v>0</c:v>
                </c:pt>
                <c:pt idx="1">
                  <c:v>1000000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79194752"/>
        <c:axId val="79204736"/>
      </c:barChart>
      <c:catAx>
        <c:axId val="79194752"/>
        <c:scaling>
          <c:orientation val="minMax"/>
        </c:scaling>
        <c:delete val="1"/>
        <c:axPos val="b"/>
        <c:majorTickMark val="none"/>
        <c:minorTickMark val="none"/>
        <c:tickLblPos val="nextTo"/>
        <c:crossAx val="79204736"/>
        <c:crosses val="autoZero"/>
        <c:auto val="1"/>
        <c:lblAlgn val="ctr"/>
        <c:lblOffset val="100"/>
        <c:noMultiLvlLbl val="0"/>
      </c:catAx>
      <c:valAx>
        <c:axId val="79204736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crossAx val="79194752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239B1-77CF-4099-AFF7-7EAC4A28E397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1A475-B67C-4CF1-94C2-79284FE90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06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1A475-B67C-4CF1-94C2-79284FE90D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7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1A475-B67C-4CF1-94C2-79284FE90D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7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1A475-B67C-4CF1-94C2-79284FE90D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7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1A475-B67C-4CF1-94C2-79284FE90D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7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1A475-B67C-4CF1-94C2-79284FE90D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7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1A475-B67C-4CF1-94C2-79284FE90D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7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1A475-B67C-4CF1-94C2-79284FE90D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7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1A475-B67C-4CF1-94C2-79284FE90D1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7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1A475-B67C-4CF1-94C2-79284FE90D1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72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1A475-B67C-4CF1-94C2-79284FE90D1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7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1A475-B67C-4CF1-94C2-79284FE90D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7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1A475-B67C-4CF1-94C2-79284FE90D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7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1A475-B67C-4CF1-94C2-79284FE90D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7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1A475-B67C-4CF1-94C2-79284FE90D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7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1A475-B67C-4CF1-94C2-79284FE90D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7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1A475-B67C-4CF1-94C2-79284FE90D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7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1A475-B67C-4CF1-94C2-79284FE90D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7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1A475-B67C-4CF1-94C2-79284FE90D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7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10B41-5BC5-4EEE-85BC-1E00A26E53B0}" type="datetime1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C21B-D1BA-48E0-8A9A-AA641AA263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40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799C-2387-4187-9AE6-9D0A3404E3DC}" type="datetime1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C21B-D1BA-48E0-8A9A-AA641AA263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13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2431-9FCB-4722-9F89-7F68E69195B4}" type="datetime1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C21B-D1BA-48E0-8A9A-AA641AA263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6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61D2-99E9-4330-A426-3A7A82E38235}" type="datetime1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C21B-D1BA-48E0-8A9A-AA641AA263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6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29C88-0CB5-4BBC-A4D3-906AD042E7DE}" type="datetime1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C21B-D1BA-48E0-8A9A-AA641AA263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89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8443-7FCB-44D4-A782-752B9FAFBE33}" type="datetime1">
              <a:rPr lang="en-US" smtClean="0"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C21B-D1BA-48E0-8A9A-AA641AA263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94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8562F-DC80-4E52-8E85-9DAFCEF778C4}" type="datetime1">
              <a:rPr lang="en-US" smtClean="0"/>
              <a:t>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C21B-D1BA-48E0-8A9A-AA641AA263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8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98BE-AFBB-47A8-B1D9-F08D8DEC651D}" type="datetime1">
              <a:rPr lang="en-US" smtClean="0"/>
              <a:t>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C21B-D1BA-48E0-8A9A-AA641AA263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36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0FA0-46EA-44EC-ABC8-55F82E469CB0}" type="datetime1">
              <a:rPr lang="en-US" smtClean="0"/>
              <a:t>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C21B-D1BA-48E0-8A9A-AA641AA263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91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8803-A156-4D2D-9B44-B40BC207C20E}" type="datetime1">
              <a:rPr lang="en-US" smtClean="0"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C21B-D1BA-48E0-8A9A-AA641AA263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52E1-BA7D-405D-A6F3-B976E3ED37D7}" type="datetime1">
              <a:rPr lang="en-US" smtClean="0"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C21B-D1BA-48E0-8A9A-AA641AA263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8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0C684-0D59-4537-BFA3-F7EA407ED35D}" type="datetime1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C21B-D1BA-48E0-8A9A-AA641AA263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7772400" cy="228600"/>
          </a:xfrm>
          <a:prstGeom prst="rect">
            <a:avLst/>
          </a:prstGeom>
          <a:solidFill>
            <a:srgbClr val="0038A8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15400" y="0"/>
            <a:ext cx="228600" cy="228600"/>
          </a:xfrm>
          <a:prstGeom prst="rect">
            <a:avLst/>
          </a:prstGeom>
          <a:solidFill>
            <a:srgbClr val="0038A8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471916" y="0"/>
            <a:ext cx="228600" cy="228600"/>
          </a:xfrm>
          <a:prstGeom prst="rect">
            <a:avLst/>
          </a:prstGeom>
          <a:solidFill>
            <a:srgbClr val="006B3F"/>
          </a:solidFill>
          <a:ln w="31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003">
            <a:schemeClr val="lt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29575" y="0"/>
            <a:ext cx="228600" cy="228600"/>
          </a:xfrm>
          <a:prstGeom prst="rect">
            <a:avLst/>
          </a:prstGeom>
          <a:solidFill>
            <a:srgbClr val="EFB22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" y="5562600"/>
            <a:ext cx="1676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5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Effective Partnering Strategies for Small Utilities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886200"/>
            <a:ext cx="6886575" cy="1752600"/>
          </a:xfrm>
        </p:spPr>
        <p:txBody>
          <a:bodyPr/>
          <a:lstStyle/>
          <a:p>
            <a:r>
              <a:rPr lang="en-US" dirty="0" smtClean="0"/>
              <a:t>Scott Dimetrosky</a:t>
            </a:r>
          </a:p>
          <a:p>
            <a:r>
              <a:rPr lang="en-US" dirty="0" smtClean="0"/>
              <a:t>February 12, 2015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772400" cy="228600"/>
          </a:xfrm>
          <a:prstGeom prst="rect">
            <a:avLst/>
          </a:prstGeom>
          <a:solidFill>
            <a:srgbClr val="0038A8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15400" y="0"/>
            <a:ext cx="228600" cy="228600"/>
          </a:xfrm>
          <a:prstGeom prst="rect">
            <a:avLst/>
          </a:prstGeom>
          <a:solidFill>
            <a:srgbClr val="0038A8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71916" y="0"/>
            <a:ext cx="228600" cy="228600"/>
          </a:xfrm>
          <a:prstGeom prst="rect">
            <a:avLst/>
          </a:prstGeom>
          <a:solidFill>
            <a:srgbClr val="006B3F"/>
          </a:solidFill>
          <a:ln w="31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003">
            <a:schemeClr val="lt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29575" y="0"/>
            <a:ext cx="228600" cy="228600"/>
          </a:xfrm>
          <a:prstGeom prst="rect">
            <a:avLst/>
          </a:prstGeom>
          <a:solidFill>
            <a:srgbClr val="EFB22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C21B-D1BA-48E0-8A9A-AA641AA263B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4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381000"/>
            <a:ext cx="8991600" cy="14128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Economies of Scale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4795" y="1219200"/>
            <a:ext cx="4127205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en-US" sz="2000" dirty="0"/>
              <a:t>Shared Vendors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n-US" sz="1400" dirty="0"/>
          </a:p>
          <a:p>
            <a:pPr lvl="1"/>
            <a:r>
              <a:rPr lang="en-US" sz="1400" dirty="0"/>
              <a:t>EGIA</a:t>
            </a:r>
          </a:p>
          <a:p>
            <a:pPr lvl="2"/>
            <a:r>
              <a:rPr lang="en-US" sz="1400" dirty="0"/>
              <a:t>Rebate processor</a:t>
            </a:r>
          </a:p>
          <a:p>
            <a:pPr lvl="2"/>
            <a:endParaRPr lang="en-US" sz="1400" dirty="0"/>
          </a:p>
          <a:p>
            <a:pPr lvl="1"/>
            <a:r>
              <a:rPr lang="en-US" sz="1400" dirty="0"/>
              <a:t>CORE / Energy Smart</a:t>
            </a:r>
          </a:p>
          <a:p>
            <a:pPr lvl="2"/>
            <a:r>
              <a:rPr lang="en-US" sz="1400" dirty="0"/>
              <a:t>Energy Assessment</a:t>
            </a:r>
          </a:p>
          <a:p>
            <a:pPr lvl="2"/>
            <a:endParaRPr lang="en-US" sz="1400" dirty="0"/>
          </a:p>
          <a:p>
            <a:pPr lvl="1"/>
            <a:r>
              <a:rPr lang="en-US" sz="1400" dirty="0"/>
              <a:t>Energy Outreach Colorado</a:t>
            </a:r>
          </a:p>
          <a:p>
            <a:pPr lvl="2"/>
            <a:r>
              <a:rPr lang="en-US" sz="1400" dirty="0"/>
              <a:t>Income Qualified</a:t>
            </a:r>
          </a:p>
          <a:p>
            <a:pPr lvl="2"/>
            <a:endParaRPr lang="en-US" sz="1400" dirty="0"/>
          </a:p>
          <a:p>
            <a:pPr lvl="1"/>
            <a:r>
              <a:rPr lang="en-US" sz="1400" dirty="0"/>
              <a:t>Mesa Point</a:t>
            </a:r>
          </a:p>
          <a:p>
            <a:pPr lvl="2"/>
            <a:r>
              <a:rPr lang="en-US" sz="1400" dirty="0"/>
              <a:t>Custom</a:t>
            </a:r>
          </a:p>
          <a:p>
            <a:pPr marL="457200" lvl="1" indent="0">
              <a:buNone/>
            </a:pPr>
            <a:endParaRPr lang="en-US" sz="1400" dirty="0"/>
          </a:p>
          <a:p>
            <a:pPr lvl="1"/>
            <a:r>
              <a:rPr lang="en-US" sz="1400" dirty="0"/>
              <a:t>Apex Analytics</a:t>
            </a:r>
          </a:p>
          <a:p>
            <a:pPr lvl="2"/>
            <a:r>
              <a:rPr lang="en-US" sz="1400" dirty="0"/>
              <a:t>Reporting and Planning</a:t>
            </a:r>
          </a:p>
          <a:p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9883" y="1905000"/>
            <a:ext cx="4127205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dirty="0"/>
              <a:t>Johnson Consulting</a:t>
            </a:r>
          </a:p>
          <a:p>
            <a:pPr lvl="2"/>
            <a:r>
              <a:rPr lang="en-US" sz="1600" dirty="0"/>
              <a:t>M &amp; V</a:t>
            </a:r>
          </a:p>
          <a:p>
            <a:pPr marL="914400" lvl="2" indent="0">
              <a:buNone/>
            </a:pPr>
            <a:endParaRPr lang="en-US" sz="1600" dirty="0"/>
          </a:p>
          <a:p>
            <a:pPr lvl="1"/>
            <a:r>
              <a:rPr lang="en-US" sz="1600" dirty="0"/>
              <a:t>AM Conservation</a:t>
            </a:r>
          </a:p>
          <a:p>
            <a:pPr lvl="2"/>
            <a:r>
              <a:rPr lang="en-US" sz="1600" dirty="0"/>
              <a:t>Hot Water Savings Kits</a:t>
            </a:r>
          </a:p>
          <a:p>
            <a:pPr lvl="2"/>
            <a:endParaRPr lang="en-US" sz="1600" dirty="0"/>
          </a:p>
          <a:p>
            <a:pPr lvl="1"/>
            <a:r>
              <a:rPr lang="en-US" sz="1600" dirty="0"/>
              <a:t>Resource Action Programs</a:t>
            </a:r>
          </a:p>
          <a:p>
            <a:pPr lvl="2"/>
            <a:r>
              <a:rPr lang="en-US" sz="1600" dirty="0"/>
              <a:t>School Kits</a:t>
            </a:r>
          </a:p>
          <a:p>
            <a:pPr lvl="2"/>
            <a:endParaRPr lang="en-US" sz="1600" dirty="0"/>
          </a:p>
          <a:p>
            <a:pPr lvl="1"/>
            <a:r>
              <a:rPr lang="en-US" sz="1600" dirty="0"/>
              <a:t>Blue Onion</a:t>
            </a:r>
          </a:p>
          <a:p>
            <a:pPr lvl="2"/>
            <a:r>
              <a:rPr lang="en-US" sz="1600" dirty="0"/>
              <a:t>Marketing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C21B-D1BA-48E0-8A9A-AA641AA263B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4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381000"/>
            <a:ext cx="8991600" cy="14128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Expenditures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4795" y="1219200"/>
            <a:ext cx="7661275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Variable </a:t>
            </a:r>
            <a:r>
              <a:rPr lang="en-US" sz="2400" dirty="0" smtClean="0"/>
              <a:t>costs </a:t>
            </a:r>
            <a:r>
              <a:rPr lang="en-US" sz="2400" dirty="0"/>
              <a:t>allocated by customer count</a:t>
            </a:r>
          </a:p>
          <a:p>
            <a:r>
              <a:rPr lang="en-US" sz="2400" dirty="0" smtClean="0"/>
              <a:t>Fixed </a:t>
            </a:r>
            <a:r>
              <a:rPr lang="en-US" sz="2400" dirty="0"/>
              <a:t>c</a:t>
            </a:r>
            <a:r>
              <a:rPr lang="en-US" sz="2400" dirty="0" smtClean="0"/>
              <a:t>osts </a:t>
            </a:r>
            <a:r>
              <a:rPr lang="en-US" sz="2400" dirty="0"/>
              <a:t>spread evenly among the three utilities</a:t>
            </a:r>
          </a:p>
          <a:p>
            <a:r>
              <a:rPr lang="en-US" sz="2400" dirty="0" smtClean="0"/>
              <a:t>Contracts </a:t>
            </a:r>
            <a:r>
              <a:rPr lang="en-US" sz="2400" dirty="0"/>
              <a:t>with vendors are individual to utility’s agreement but RFPs and terms are agreed upon by all three partners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C21B-D1BA-48E0-8A9A-AA641AA263B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4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381000"/>
            <a:ext cx="8991600" cy="14128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/>
              <a:t>Shared Marketing</a:t>
            </a:r>
            <a:endParaRPr lang="en-US" sz="40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4795" y="1219200"/>
            <a:ext cx="7661275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Common Branding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432" y="826923"/>
            <a:ext cx="4106917" cy="52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977163"/>
            <a:ext cx="3429000" cy="4191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77164"/>
            <a:ext cx="3368189" cy="4191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C21B-D1BA-48E0-8A9A-AA641AA263B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4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381000"/>
            <a:ext cx="8991600" cy="14128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/>
              <a:t>Shared Marketing</a:t>
            </a:r>
            <a:endParaRPr lang="en-US" sz="40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4795" y="1219200"/>
            <a:ext cx="8623005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Common Marketing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141" y="1981200"/>
            <a:ext cx="5503718" cy="352793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C21B-D1BA-48E0-8A9A-AA641AA263B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2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381000"/>
            <a:ext cx="8991600" cy="14128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Consistent Program Offerings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4795" y="1219200"/>
            <a:ext cx="7661275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Five Programs</a:t>
            </a:r>
          </a:p>
          <a:p>
            <a:r>
              <a:rPr lang="en-US" sz="2400" dirty="0" smtClean="0"/>
              <a:t>Energy </a:t>
            </a:r>
            <a:r>
              <a:rPr lang="en-US" sz="2400" dirty="0"/>
              <a:t>Audit </a:t>
            </a:r>
            <a:r>
              <a:rPr lang="en-US" sz="2400" dirty="0" smtClean="0"/>
              <a:t>Program</a:t>
            </a:r>
            <a:endParaRPr lang="en-US" sz="2400" dirty="0"/>
          </a:p>
          <a:p>
            <a:r>
              <a:rPr lang="en-US" sz="2400" dirty="0" smtClean="0"/>
              <a:t>Efficient </a:t>
            </a:r>
            <a:r>
              <a:rPr lang="en-US" sz="2400" dirty="0"/>
              <a:t>Natural Gas Rebate </a:t>
            </a:r>
            <a:r>
              <a:rPr lang="en-US" sz="2400" dirty="0" smtClean="0"/>
              <a:t>Program </a:t>
            </a:r>
            <a:endParaRPr lang="en-US" sz="2400" dirty="0"/>
          </a:p>
          <a:p>
            <a:r>
              <a:rPr lang="en-US" sz="2400" dirty="0" smtClean="0"/>
              <a:t>Income </a:t>
            </a:r>
            <a:r>
              <a:rPr lang="en-US" sz="2400" dirty="0"/>
              <a:t>Qualified </a:t>
            </a:r>
            <a:r>
              <a:rPr lang="en-US" sz="2400" dirty="0" smtClean="0"/>
              <a:t>Program</a:t>
            </a:r>
            <a:endParaRPr lang="en-US" sz="2400" dirty="0"/>
          </a:p>
          <a:p>
            <a:r>
              <a:rPr lang="en-US" sz="2400" dirty="0" smtClean="0"/>
              <a:t>Energy-Efficiency </a:t>
            </a:r>
            <a:r>
              <a:rPr lang="en-US" sz="2400" dirty="0"/>
              <a:t>Kit </a:t>
            </a:r>
            <a:r>
              <a:rPr lang="en-US" sz="2400" dirty="0" smtClean="0"/>
              <a:t>Program</a:t>
            </a:r>
            <a:endParaRPr lang="en-US" sz="2400" dirty="0"/>
          </a:p>
          <a:p>
            <a:r>
              <a:rPr lang="en-US" sz="2400" dirty="0" smtClean="0"/>
              <a:t>Custom </a:t>
            </a:r>
            <a:r>
              <a:rPr lang="en-US" sz="2400" dirty="0"/>
              <a:t>Energy-Efficiency </a:t>
            </a:r>
            <a:r>
              <a:rPr lang="en-US" sz="2400" dirty="0" smtClean="0"/>
              <a:t>Program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But Can Customize Measure Selection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C21B-D1BA-48E0-8A9A-AA641AA263B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4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381000"/>
            <a:ext cx="8991600" cy="14128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Knowledge Sharing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4795" y="1219200"/>
            <a:ext cx="7661275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Regular meetings</a:t>
            </a:r>
          </a:p>
          <a:p>
            <a:r>
              <a:rPr lang="en-US" sz="3600" dirty="0" smtClean="0"/>
              <a:t>Share </a:t>
            </a:r>
            <a:r>
              <a:rPr lang="en-US" sz="3600" dirty="0"/>
              <a:t>everything from implementation headaches to customer </a:t>
            </a:r>
            <a:r>
              <a:rPr lang="en-US" sz="3600" dirty="0" smtClean="0"/>
              <a:t>complaints</a:t>
            </a:r>
          </a:p>
          <a:p>
            <a:r>
              <a:rPr lang="en-US" sz="3600" dirty="0"/>
              <a:t>W</a:t>
            </a:r>
            <a:r>
              <a:rPr lang="en-US" sz="3600" dirty="0" smtClean="0"/>
              <a:t>ork </a:t>
            </a:r>
            <a:r>
              <a:rPr lang="en-US" sz="3600" dirty="0"/>
              <a:t>cohesively to find </a:t>
            </a:r>
            <a:r>
              <a:rPr lang="en-US" sz="3600" dirty="0" smtClean="0"/>
              <a:t>solutions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C21B-D1BA-48E0-8A9A-AA641AA263B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4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381000"/>
            <a:ext cx="8991600" cy="14128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Challenges: Differences in Customer Profiles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4795" y="1219200"/>
            <a:ext cx="7661275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/>
              <a:t>Non-contiguous territories</a:t>
            </a:r>
          </a:p>
          <a:p>
            <a:r>
              <a:rPr lang="en-US" sz="4400" dirty="0" smtClean="0"/>
              <a:t>Different customer needs</a:t>
            </a:r>
          </a:p>
          <a:p>
            <a:pPr lvl="1"/>
            <a:r>
              <a:rPr lang="en-US" dirty="0" smtClean="0"/>
              <a:t>Farmers in Greeley vs. Aspen Hotels and Spas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C21B-D1BA-48E0-8A9A-AA641AA263B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4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381000"/>
            <a:ext cx="8991600" cy="14128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/>
              <a:t>Challenges: Online Application</a:t>
            </a:r>
            <a:endParaRPr lang="en-US" sz="40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4795" y="1219200"/>
            <a:ext cx="7661275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PIES group has utilized the online application rebate process for two years</a:t>
            </a:r>
          </a:p>
          <a:p>
            <a:pPr lvl="1"/>
            <a:r>
              <a:rPr lang="en-US" dirty="0"/>
              <a:t>Ability to continuously monitor rebate budgets ensuring that we don’t have an overrun</a:t>
            </a:r>
          </a:p>
          <a:p>
            <a:pPr lvl="1"/>
            <a:r>
              <a:rPr lang="en-US" dirty="0"/>
              <a:t>Challenge due to providing a single method of rebate application</a:t>
            </a:r>
          </a:p>
          <a:p>
            <a:pPr lvl="2"/>
            <a:r>
              <a:rPr lang="en-US" dirty="0"/>
              <a:t>Most problems solved by customer speaking with a customer service agent when they don’t have access to a computer or internet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C21B-D1BA-48E0-8A9A-AA641AA263B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4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381000"/>
            <a:ext cx="8991600" cy="14128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Challenges: Meeting Goals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4795" y="1219200"/>
            <a:ext cx="7661275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Continues to be a challenge to meet legislated goals</a:t>
            </a:r>
          </a:p>
          <a:p>
            <a:r>
              <a:rPr lang="en-US" sz="3600" dirty="0" smtClean="0"/>
              <a:t>Demonstrated efforts to do so</a:t>
            </a:r>
          </a:p>
          <a:p>
            <a:r>
              <a:rPr lang="en-US" sz="3600" dirty="0" smtClean="0"/>
              <a:t>Discussions with CO PUC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C21B-D1BA-48E0-8A9A-AA641AA263B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4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381000"/>
            <a:ext cx="8991600" cy="14128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Summary of Benefits and Challenges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41362" y="3962400"/>
            <a:ext cx="7661275" cy="2743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Lessons Learned:</a:t>
            </a:r>
          </a:p>
          <a:p>
            <a:pPr marL="0" indent="0">
              <a:buNone/>
            </a:pPr>
            <a:r>
              <a:rPr lang="en-US" sz="2400" dirty="0" smtClean="0"/>
              <a:t>Utility partners need to </a:t>
            </a:r>
          </a:p>
          <a:p>
            <a:pPr lvl="1"/>
            <a:r>
              <a:rPr lang="en-US" sz="2000" dirty="0" smtClean="0"/>
              <a:t>Employ cohesive strategies/goals,</a:t>
            </a:r>
          </a:p>
          <a:p>
            <a:pPr lvl="1"/>
            <a:r>
              <a:rPr lang="en-US" sz="2000" dirty="0" smtClean="0"/>
              <a:t>Must compromise and “play nice”,</a:t>
            </a:r>
          </a:p>
          <a:p>
            <a:pPr lvl="1"/>
            <a:r>
              <a:rPr lang="en-US" sz="2000" dirty="0" smtClean="0"/>
              <a:t>Have open lines of communication / frequent meetings</a:t>
            </a:r>
            <a:r>
              <a:rPr lang="en-US" sz="2000" dirty="0"/>
              <a:t>.</a:t>
            </a:r>
            <a:endParaRPr lang="en-US" sz="20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7195" y="1371600"/>
            <a:ext cx="7661275" cy="2895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Economies </a:t>
            </a:r>
            <a:r>
              <a:rPr lang="en-US" sz="2400" dirty="0"/>
              <a:t>of </a:t>
            </a:r>
            <a:r>
              <a:rPr lang="en-US" sz="2400" dirty="0" smtClean="0"/>
              <a:t>scale/cost-sharing allow more money for rebates</a:t>
            </a:r>
          </a:p>
          <a:p>
            <a:r>
              <a:rPr lang="en-US" sz="2400" dirty="0" smtClean="0"/>
              <a:t>Better customer uptake due to consist offerings and messaging</a:t>
            </a:r>
          </a:p>
          <a:p>
            <a:r>
              <a:rPr lang="en-US" sz="2400" dirty="0" smtClean="0"/>
              <a:t>But…</a:t>
            </a:r>
          </a:p>
          <a:p>
            <a:pPr lvl="1"/>
            <a:r>
              <a:rPr lang="en-US" sz="2000" dirty="0" smtClean="0"/>
              <a:t>Goals still challenging to meet for small collaborative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C21B-D1BA-48E0-8A9A-AA641AA263B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4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381000"/>
            <a:ext cx="8991600" cy="14128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dirty="0"/>
              <a:t>DSM for Small Utilities</a:t>
            </a:r>
          </a:p>
          <a:p>
            <a:pPr algn="l"/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4795" y="1219200"/>
            <a:ext cx="7661275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000" dirty="0"/>
              <a:t>Typically face same percentage goals of large utilities</a:t>
            </a:r>
          </a:p>
          <a:p>
            <a:r>
              <a:rPr lang="en-US" altLang="en-US" sz="4000" dirty="0"/>
              <a:t>Limited staffing resources to devote to DSM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C21B-D1BA-48E0-8A9A-AA641AA263B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1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381000"/>
            <a:ext cx="8991600" cy="14128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199" y="1371600"/>
            <a:ext cx="7661275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Scott Dimetrosky</a:t>
            </a:r>
          </a:p>
          <a:p>
            <a:pPr marL="0" indent="0">
              <a:buNone/>
            </a:pPr>
            <a:r>
              <a:rPr lang="en-US" dirty="0" smtClean="0"/>
              <a:t>(303)590-9888, x101</a:t>
            </a:r>
          </a:p>
          <a:p>
            <a:pPr marL="0" indent="0">
              <a:buNone/>
            </a:pPr>
            <a:r>
              <a:rPr lang="en-US" dirty="0" smtClean="0"/>
              <a:t>scottd@apexanalyticsllc.com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C21B-D1BA-48E0-8A9A-AA641AA263B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71500" y="838200"/>
            <a:ext cx="7886700" cy="1325563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165784"/>
                </a:solidFill>
              </a:rPr>
              <a:t>Save The Dates</a:t>
            </a:r>
            <a:endParaRPr lang="en-US" dirty="0">
              <a:solidFill>
                <a:srgbClr val="16578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7777" y="5281896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693E"/>
                </a:solidFill>
              </a:rPr>
              <a:t>For more information - </a:t>
            </a:r>
            <a:r>
              <a:rPr lang="en-US" sz="2000" b="1" u="sng" dirty="0" smtClean="0">
                <a:solidFill>
                  <a:srgbClr val="00693E"/>
                </a:solidFill>
              </a:rPr>
              <a:t>www.aesp.org</a:t>
            </a:r>
            <a:endParaRPr lang="en-US" sz="2000" b="1" u="sng" dirty="0">
              <a:solidFill>
                <a:srgbClr val="00693E"/>
              </a:solidFill>
            </a:endParaRP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3525182" y="1170087"/>
            <a:ext cx="50292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0"/>
              </a:spcBef>
            </a:pPr>
            <a:endParaRPr lang="en-US" sz="2500" dirty="0" smtClean="0">
              <a:solidFill>
                <a:srgbClr val="336699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algn="l" eaLnBrk="1" hangingPunct="1">
              <a:spcBef>
                <a:spcPts val="0"/>
              </a:spcBef>
            </a:pPr>
            <a:endParaRPr lang="en-US" sz="2500" dirty="0" smtClean="0">
              <a:solidFill>
                <a:srgbClr val="336699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algn="l" eaLnBrk="1" hangingPunct="1">
              <a:spcBef>
                <a:spcPts val="0"/>
              </a:spcBef>
            </a:pPr>
            <a:r>
              <a:rPr lang="en-US" sz="2500" dirty="0" smtClean="0">
                <a:solidFill>
                  <a:srgbClr val="336699"/>
                </a:solidFill>
                <a:latin typeface="Calibri" panose="020F0502020204030204" pitchFamily="34" charset="0"/>
              </a:rPr>
              <a:t>AESP’s Spring Conference </a:t>
            </a:r>
          </a:p>
          <a:p>
            <a:pPr algn="l" eaLnBrk="1" hangingPunct="1">
              <a:spcBef>
                <a:spcPts val="0"/>
              </a:spcBef>
            </a:pPr>
            <a:r>
              <a:rPr lang="en-US" sz="2500" dirty="0" smtClean="0">
                <a:solidFill>
                  <a:srgbClr val="336699"/>
                </a:solidFill>
                <a:latin typeface="Calibri" panose="020F0502020204030204" pitchFamily="34" charset="0"/>
              </a:rPr>
              <a:t>Portland</a:t>
            </a:r>
            <a:r>
              <a:rPr lang="en-US" sz="2500" dirty="0">
                <a:solidFill>
                  <a:srgbClr val="336699"/>
                </a:solidFill>
                <a:latin typeface="Calibri" panose="020F0502020204030204" pitchFamily="34" charset="0"/>
              </a:rPr>
              <a:t>, OR</a:t>
            </a:r>
          </a:p>
          <a:p>
            <a:pPr algn="l" eaLnBrk="1" hangingPunct="1">
              <a:spcBef>
                <a:spcPts val="0"/>
              </a:spcBef>
            </a:pPr>
            <a:endParaRPr lang="en-US" sz="1500" dirty="0" smtClean="0">
              <a:solidFill>
                <a:srgbClr val="336699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2500" dirty="0" smtClean="0">
                <a:solidFill>
                  <a:srgbClr val="336699"/>
                </a:solidFill>
                <a:latin typeface="Calibri" panose="020F0502020204030204" pitchFamily="34" charset="0"/>
              </a:rPr>
              <a:t>AESP’s Summer Conference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500" dirty="0" smtClean="0">
                <a:solidFill>
                  <a:srgbClr val="336699"/>
                </a:solidFill>
                <a:latin typeface="Calibri" panose="020F0502020204030204" pitchFamily="34" charset="0"/>
              </a:rPr>
              <a:t>Niagara </a:t>
            </a:r>
            <a:r>
              <a:rPr lang="en-US" sz="2500" dirty="0">
                <a:solidFill>
                  <a:srgbClr val="336699"/>
                </a:solidFill>
                <a:latin typeface="Calibri" panose="020F0502020204030204" pitchFamily="34" charset="0"/>
              </a:rPr>
              <a:t>Falls, </a:t>
            </a:r>
            <a:r>
              <a:rPr lang="en-US" sz="2500" dirty="0" smtClean="0">
                <a:solidFill>
                  <a:srgbClr val="336699"/>
                </a:solidFill>
                <a:latin typeface="Calibri" panose="020F0502020204030204" pitchFamily="34" charset="0"/>
              </a:rPr>
              <a:t>ON</a:t>
            </a:r>
          </a:p>
          <a:p>
            <a:pPr algn="l" eaLnBrk="1" hangingPunct="1">
              <a:spcBef>
                <a:spcPct val="0"/>
              </a:spcBef>
            </a:pPr>
            <a:endParaRPr lang="en-US" sz="2500" dirty="0">
              <a:solidFill>
                <a:srgbClr val="336699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2500" dirty="0" smtClean="0">
                <a:solidFill>
                  <a:srgbClr val="336699"/>
                </a:solidFill>
                <a:latin typeface="Calibri" panose="020F0502020204030204" pitchFamily="34" charset="0"/>
                <a:cs typeface="Calibri" pitchFamily="34" charset="0"/>
              </a:rPr>
              <a:t>AESP’s National Conference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500" dirty="0" smtClean="0">
                <a:solidFill>
                  <a:srgbClr val="336699"/>
                </a:solidFill>
                <a:latin typeface="Calibri" panose="020F0502020204030204" pitchFamily="34" charset="0"/>
                <a:cs typeface="Calibri" pitchFamily="34" charset="0"/>
              </a:rPr>
              <a:t>Phoenix, AZ</a:t>
            </a:r>
          </a:p>
          <a:p>
            <a:pPr algn="l" eaLnBrk="1" hangingPunct="1">
              <a:spcBef>
                <a:spcPct val="0"/>
              </a:spcBef>
            </a:pPr>
            <a:endParaRPr lang="en-US" sz="2800" dirty="0">
              <a:solidFill>
                <a:srgbClr val="144991"/>
              </a:solidFill>
              <a:latin typeface="+mj-lt"/>
              <a:cs typeface="Calibri" pitchFamily="34" charset="0"/>
            </a:endParaRPr>
          </a:p>
          <a:p>
            <a:pPr algn="l" eaLnBrk="1" hangingPunct="1">
              <a:spcBef>
                <a:spcPct val="0"/>
              </a:spcBef>
            </a:pPr>
            <a:endParaRPr lang="en-US" sz="2800" dirty="0">
              <a:solidFill>
                <a:srgbClr val="144991"/>
              </a:solidFill>
              <a:latin typeface="+mj-lt"/>
              <a:cs typeface="Calibri" pitchFamily="34" charset="0"/>
            </a:endParaRPr>
          </a:p>
          <a:p>
            <a:pPr algn="l" eaLnBrk="1" hangingPunct="1">
              <a:spcBef>
                <a:spcPct val="0"/>
              </a:spcBef>
            </a:pPr>
            <a:endParaRPr lang="en-US" sz="2800" b="1" dirty="0">
              <a:solidFill>
                <a:srgbClr val="14499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8219" y="2034570"/>
            <a:ext cx="1992918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6600"/>
                </a:solidFill>
                <a:latin typeface="Calibri" panose="020F0502020204030204" pitchFamily="34" charset="0"/>
              </a:rPr>
              <a:t>May 19-21, 2015 </a:t>
            </a:r>
          </a:p>
        </p:txBody>
      </p:sp>
      <p:sp>
        <p:nvSpPr>
          <p:cNvPr id="8" name="Rectangle 7"/>
          <p:cNvSpPr/>
          <p:nvPr/>
        </p:nvSpPr>
        <p:spPr>
          <a:xfrm>
            <a:off x="589619" y="2968080"/>
            <a:ext cx="2204771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006600"/>
                </a:solidFill>
                <a:latin typeface="Calibri" panose="020F0502020204030204" pitchFamily="34" charset="0"/>
              </a:rPr>
              <a:t>August 25-27, 2015</a:t>
            </a:r>
            <a:endParaRPr lang="en-US" sz="2000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5493" y="4091970"/>
            <a:ext cx="2238370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006600"/>
                </a:solidFill>
                <a:latin typeface="Calibri" panose="020F0502020204030204" pitchFamily="34" charset="0"/>
              </a:rPr>
              <a:t>February 1-4, 2016</a:t>
            </a:r>
            <a:endParaRPr lang="en-US" sz="2000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C21B-D1BA-48E0-8A9A-AA641AA263B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7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381000"/>
            <a:ext cx="8991600" cy="14128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dirty="0"/>
              <a:t>Solution in Colorado: Collaborate</a:t>
            </a:r>
          </a:p>
          <a:p>
            <a:pPr algn="l"/>
            <a:endParaRPr lang="en-US" dirty="0"/>
          </a:p>
        </p:txBody>
      </p:sp>
      <p:pic>
        <p:nvPicPr>
          <p:cNvPr id="5" name="Picture 2" descr="C:\Users\jblack\Pictures\PIES Large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4191000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garfieldcleanenergy.org/images-content/logos/SourceGas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4294188"/>
            <a:ext cx="17462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_Pic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60"/>
          <a:stretch>
            <a:fillRect/>
          </a:stretch>
        </p:blipFill>
        <p:spPr bwMode="auto">
          <a:xfrm>
            <a:off x="5027613" y="4356100"/>
            <a:ext cx="133508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5105400"/>
            <a:ext cx="139065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http://www.nrglogic.com/excessisout/ecu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88" y="5335588"/>
            <a:ext cx="5334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C21B-D1BA-48E0-8A9A-AA641AA263B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4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381000"/>
            <a:ext cx="8991600" cy="14128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dirty="0"/>
              <a:t>Partners in Energy </a:t>
            </a:r>
            <a:r>
              <a:rPr lang="en-US" altLang="en-US" dirty="0" smtClean="0"/>
              <a:t>Savings (PIES)</a:t>
            </a:r>
            <a:endParaRPr lang="en-US" altLang="en-US" dirty="0"/>
          </a:p>
          <a:p>
            <a:pPr algn="l"/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4795" y="1219200"/>
            <a:ext cx="7661275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 smtClean="0"/>
              <a:t>Started in 2009</a:t>
            </a:r>
          </a:p>
          <a:p>
            <a:pPr>
              <a:defRPr/>
            </a:pPr>
            <a:r>
              <a:rPr lang="en-US" sz="2400" dirty="0" smtClean="0"/>
              <a:t>Coordinate on planning, implementation, reporting, and evaluation</a:t>
            </a:r>
          </a:p>
          <a:p>
            <a:pPr>
              <a:defRPr/>
            </a:pPr>
            <a:r>
              <a:rPr lang="en-US" sz="2400" dirty="0" smtClean="0"/>
              <a:t>What can we learn?</a:t>
            </a:r>
          </a:p>
          <a:p>
            <a:pPr lvl="1">
              <a:defRPr/>
            </a:pPr>
            <a:r>
              <a:rPr lang="en-US" sz="2000" dirty="0" smtClean="0"/>
              <a:t>Successes and 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C21B-D1BA-48E0-8A9A-AA641AA263B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4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381000"/>
            <a:ext cx="8991600" cy="14128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dirty="0"/>
              <a:t>PIES Utilities</a:t>
            </a:r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1277938"/>
            <a:ext cx="5661025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C21B-D1BA-48E0-8A9A-AA641AA263B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4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381000"/>
            <a:ext cx="8991600" cy="14128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PIES Utilities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341867"/>
              </p:ext>
            </p:extLst>
          </p:nvPr>
        </p:nvGraphicFramePr>
        <p:xfrm>
          <a:off x="1371600" y="1295400"/>
          <a:ext cx="6172199" cy="4445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43200" y="42291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PIES Utilities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1981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Xcel Energy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C21B-D1BA-48E0-8A9A-AA641AA263B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4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381000"/>
            <a:ext cx="8991600" cy="14128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Partnership Benefits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4795" y="1219200"/>
            <a:ext cx="7661275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Benefits associated with this collaboration include: </a:t>
            </a:r>
          </a:p>
          <a:p>
            <a:r>
              <a:rPr lang="en-US" sz="2400" dirty="0"/>
              <a:t>Economies-of-scale with respect to program marketing, administration, delivery, </a:t>
            </a:r>
            <a:r>
              <a:rPr lang="en-US" sz="2400" dirty="0" smtClean="0"/>
              <a:t>and tracking</a:t>
            </a:r>
            <a:endParaRPr lang="en-US" sz="2400" dirty="0"/>
          </a:p>
          <a:p>
            <a:r>
              <a:rPr lang="en-US" sz="2400" dirty="0" smtClean="0"/>
              <a:t>Integrated </a:t>
            </a:r>
            <a:r>
              <a:rPr lang="en-US" sz="2400" dirty="0"/>
              <a:t>marketing, efficiency measures, and rebate structures supporting a consistent </a:t>
            </a:r>
            <a:r>
              <a:rPr lang="en-US" sz="2400" dirty="0" smtClean="0"/>
              <a:t>message</a:t>
            </a:r>
            <a:endParaRPr lang="en-US" sz="2400" dirty="0"/>
          </a:p>
          <a:p>
            <a:r>
              <a:rPr lang="en-US" sz="2400" dirty="0" smtClean="0"/>
              <a:t>Integrated</a:t>
            </a:r>
            <a:r>
              <a:rPr lang="en-US" sz="2400" dirty="0"/>
              <a:t>, consistent training on program protocols, guidelines, and installation best </a:t>
            </a:r>
            <a:r>
              <a:rPr lang="en-US" sz="2400" dirty="0" smtClean="0"/>
              <a:t>practices </a:t>
            </a:r>
            <a:endParaRPr lang="en-US" sz="2400" dirty="0"/>
          </a:p>
          <a:p>
            <a:r>
              <a:rPr lang="en-US" sz="2400" dirty="0" smtClean="0"/>
              <a:t>Channeling </a:t>
            </a:r>
            <a:r>
              <a:rPr lang="en-US" sz="2400" dirty="0"/>
              <a:t>more funds for </a:t>
            </a:r>
            <a:r>
              <a:rPr lang="en-US" sz="2400" dirty="0" smtClean="0"/>
              <a:t>Rebate </a:t>
            </a:r>
            <a:r>
              <a:rPr lang="en-US" sz="2400" dirty="0"/>
              <a:t>Incentives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C21B-D1BA-48E0-8A9A-AA641AA263B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4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381000"/>
            <a:ext cx="8991600" cy="14128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PIES Utilities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8306" y="1470683"/>
            <a:ext cx="1981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Customer Receives Shared Marketing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238906" y="1446268"/>
            <a:ext cx="4439307" cy="2897132"/>
            <a:chOff x="2037693" y="1464660"/>
            <a:chExt cx="4439307" cy="2897132"/>
          </a:xfrm>
        </p:grpSpPr>
        <p:sp>
          <p:nvSpPr>
            <p:cNvPr id="7" name="Rectangle 6"/>
            <p:cNvSpPr/>
            <p:nvPr/>
          </p:nvSpPr>
          <p:spPr>
            <a:xfrm>
              <a:off x="3276600" y="1464660"/>
              <a:ext cx="19812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Goes to Shared Website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94993" y="2438400"/>
              <a:ext cx="19812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Clicks Link to Single Utility</a:t>
              </a:r>
              <a:endParaRPr lang="en-US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037693" y="3429000"/>
              <a:ext cx="4439307" cy="932792"/>
              <a:chOff x="2037693" y="3429000"/>
              <a:chExt cx="4439307" cy="932792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2037693" y="3447392"/>
                <a:ext cx="1460938" cy="9144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Source Gas</a:t>
                </a:r>
                <a:endParaRPr lang="en-US" dirty="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610303" y="3447392"/>
                <a:ext cx="1313793" cy="9144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/>
                  <a:t>Atmos</a:t>
                </a:r>
                <a:r>
                  <a:rPr lang="en-US" dirty="0" smtClean="0"/>
                  <a:t> Energy</a:t>
                </a:r>
                <a:endParaRPr lang="en-US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984530" y="3429000"/>
                <a:ext cx="1492470" cy="9144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Colorado Natural Gas</a:t>
                </a:r>
                <a:endParaRPr lang="en-US" dirty="0"/>
              </a:p>
            </p:txBody>
          </p:sp>
        </p:grpSp>
        <p:cxnSp>
          <p:nvCxnSpPr>
            <p:cNvPr id="13" name="Straight Arrow Connector 12"/>
            <p:cNvCxnSpPr>
              <a:stCxn id="8" idx="2"/>
              <a:endCxn id="9" idx="0"/>
            </p:cNvCxnSpPr>
            <p:nvPr/>
          </p:nvCxnSpPr>
          <p:spPr>
            <a:xfrm flipH="1">
              <a:off x="2768162" y="3048000"/>
              <a:ext cx="1517431" cy="3993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2"/>
              <a:endCxn id="10" idx="0"/>
            </p:cNvCxnSpPr>
            <p:nvPr/>
          </p:nvCxnSpPr>
          <p:spPr>
            <a:xfrm flipH="1">
              <a:off x="4267200" y="3048000"/>
              <a:ext cx="18393" cy="3993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2"/>
              <a:endCxn id="11" idx="0"/>
            </p:cNvCxnSpPr>
            <p:nvPr/>
          </p:nvCxnSpPr>
          <p:spPr>
            <a:xfrm>
              <a:off x="4285593" y="3048000"/>
              <a:ext cx="1445172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2459418" y="4646882"/>
            <a:ext cx="1981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Rebate Processed by Shared Vendor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459418" y="5590188"/>
            <a:ext cx="1981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Vendor Issues Customer Check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751786" y="4588418"/>
            <a:ext cx="2154619" cy="726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Vendor Invoices Single Utility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4700751" y="5590188"/>
            <a:ext cx="1460938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Source Gas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6172199" y="5590188"/>
            <a:ext cx="1313793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Atmos</a:t>
            </a:r>
            <a:r>
              <a:rPr lang="en-US" dirty="0" smtClean="0"/>
              <a:t> Energy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7400595" y="5590188"/>
            <a:ext cx="1591005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Colorado Natural Gas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10" idx="4"/>
            <a:endCxn id="18" idx="0"/>
          </p:cNvCxnSpPr>
          <p:nvPr/>
        </p:nvCxnSpPr>
        <p:spPr>
          <a:xfrm flipH="1">
            <a:off x="3450018" y="4343400"/>
            <a:ext cx="18395" cy="3034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8" idx="2"/>
            <a:endCxn id="22" idx="0"/>
          </p:cNvCxnSpPr>
          <p:nvPr/>
        </p:nvCxnSpPr>
        <p:spPr>
          <a:xfrm>
            <a:off x="3450018" y="5256482"/>
            <a:ext cx="0" cy="3337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1" idx="4"/>
            <a:endCxn id="18" idx="0"/>
          </p:cNvCxnSpPr>
          <p:nvPr/>
        </p:nvCxnSpPr>
        <p:spPr>
          <a:xfrm flipH="1">
            <a:off x="3450018" y="4325008"/>
            <a:ext cx="1481960" cy="321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9" idx="4"/>
            <a:endCxn id="18" idx="0"/>
          </p:cNvCxnSpPr>
          <p:nvPr/>
        </p:nvCxnSpPr>
        <p:spPr>
          <a:xfrm>
            <a:off x="1969375" y="4343400"/>
            <a:ext cx="1480643" cy="3034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8" idx="3"/>
            <a:endCxn id="23" idx="1"/>
          </p:cNvCxnSpPr>
          <p:nvPr/>
        </p:nvCxnSpPr>
        <p:spPr>
          <a:xfrm>
            <a:off x="4440618" y="4951682"/>
            <a:ext cx="1311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3" idx="2"/>
            <a:endCxn id="26" idx="0"/>
          </p:cNvCxnSpPr>
          <p:nvPr/>
        </p:nvCxnSpPr>
        <p:spPr>
          <a:xfrm flipH="1">
            <a:off x="5431220" y="5314945"/>
            <a:ext cx="1397876" cy="275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3" idx="2"/>
            <a:endCxn id="27" idx="0"/>
          </p:cNvCxnSpPr>
          <p:nvPr/>
        </p:nvCxnSpPr>
        <p:spPr>
          <a:xfrm>
            <a:off x="6829096" y="5314945"/>
            <a:ext cx="0" cy="275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3" idx="2"/>
            <a:endCxn id="28" idx="0"/>
          </p:cNvCxnSpPr>
          <p:nvPr/>
        </p:nvCxnSpPr>
        <p:spPr>
          <a:xfrm>
            <a:off x="6829096" y="5314945"/>
            <a:ext cx="1367002" cy="275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547488" y="1035013"/>
            <a:ext cx="27037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Process Flow for PIES Rebate Program</a:t>
            </a:r>
            <a:endParaRPr lang="en-US" sz="2800" dirty="0"/>
          </a:p>
        </p:txBody>
      </p:sp>
      <p:cxnSp>
        <p:nvCxnSpPr>
          <p:cNvPr id="61" name="Straight Arrow Connector 60"/>
          <p:cNvCxnSpPr>
            <a:stCxn id="3" idx="3"/>
            <a:endCxn id="7" idx="1"/>
          </p:cNvCxnSpPr>
          <p:nvPr/>
        </p:nvCxnSpPr>
        <p:spPr>
          <a:xfrm flipV="1">
            <a:off x="2229506" y="1751068"/>
            <a:ext cx="248307" cy="244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7" idx="2"/>
            <a:endCxn id="8" idx="0"/>
          </p:cNvCxnSpPr>
          <p:nvPr/>
        </p:nvCxnSpPr>
        <p:spPr>
          <a:xfrm>
            <a:off x="3468413" y="2055868"/>
            <a:ext cx="18393" cy="364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C21B-D1BA-48E0-8A9A-AA641AA263B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6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381000"/>
            <a:ext cx="8991600" cy="14128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SWOT Analysis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4795" y="1219200"/>
            <a:ext cx="7661275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Strength</a:t>
            </a:r>
          </a:p>
          <a:p>
            <a:pPr lvl="1"/>
            <a:r>
              <a:rPr lang="en-US" sz="2000" dirty="0"/>
              <a:t>Sharing costs, administration, and lessons</a:t>
            </a:r>
          </a:p>
          <a:p>
            <a:r>
              <a:rPr lang="en-US" sz="2400" dirty="0"/>
              <a:t>Weakness</a:t>
            </a:r>
          </a:p>
          <a:p>
            <a:pPr lvl="1"/>
            <a:r>
              <a:rPr lang="en-US" sz="2000" dirty="0"/>
              <a:t>Non-contiguous service areas; difference in customer profiles</a:t>
            </a:r>
          </a:p>
          <a:p>
            <a:r>
              <a:rPr lang="en-US" sz="2400" dirty="0"/>
              <a:t>Opportunity</a:t>
            </a:r>
          </a:p>
          <a:p>
            <a:pPr lvl="1"/>
            <a:r>
              <a:rPr lang="en-US" sz="2000" dirty="0"/>
              <a:t>Analyze the data, serve customers more effectively </a:t>
            </a:r>
          </a:p>
          <a:p>
            <a:r>
              <a:rPr lang="en-US" sz="2400" dirty="0"/>
              <a:t>Threat</a:t>
            </a:r>
          </a:p>
          <a:p>
            <a:pPr lvl="1"/>
            <a:r>
              <a:rPr lang="en-US" sz="2000" dirty="0"/>
              <a:t>Cost overruns and ambitious goals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C21B-D1BA-48E0-8A9A-AA641AA263B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4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Template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 Template 3</Template>
  <TotalTime>173</TotalTime>
  <Words>596</Words>
  <Application>Microsoft Office PowerPoint</Application>
  <PresentationFormat>On-screen Show (4:3)</PresentationFormat>
  <Paragraphs>178</Paragraphs>
  <Slides>21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PPT Template 3</vt:lpstr>
      <vt:lpstr>Effective Partnering Strategies for Small Utilities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Presentation Title Here</dc:title>
  <dc:creator>Scott Dimetrosky</dc:creator>
  <cp:lastModifiedBy>Scott Dimetrosky</cp:lastModifiedBy>
  <cp:revision>43</cp:revision>
  <dcterms:created xsi:type="dcterms:W3CDTF">2014-11-26T22:13:59Z</dcterms:created>
  <dcterms:modified xsi:type="dcterms:W3CDTF">2015-01-09T23:43:35Z</dcterms:modified>
</cp:coreProperties>
</file>